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6"/>
  </p:notesMasterIdLst>
  <p:sldIdLst>
    <p:sldId id="261" r:id="rId5"/>
    <p:sldId id="276" r:id="rId6"/>
    <p:sldId id="283" r:id="rId7"/>
    <p:sldId id="277" r:id="rId8"/>
    <p:sldId id="287" r:id="rId9"/>
    <p:sldId id="278" r:id="rId10"/>
    <p:sldId id="288" r:id="rId11"/>
    <p:sldId id="279" r:id="rId12"/>
    <p:sldId id="280" r:id="rId13"/>
    <p:sldId id="281" r:id="rId14"/>
    <p:sldId id="282" r:id="rId15"/>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re Griffiths" initials="CG" lastIdx="2" clrIdx="0"/>
  <p:cmAuthor id="1" name="Sophie Scanlon" initials="SS" lastIdx="2" clrIdx="1">
    <p:extLst>
      <p:ext uri="{19B8F6BF-5375-455C-9EA6-DF929625EA0E}">
        <p15:presenceInfo xmlns:p15="http://schemas.microsoft.com/office/powerpoint/2012/main" userId="S-1-5-21-3685816821-1215056363-1987234180-106162" providerId="AD"/>
      </p:ext>
    </p:extLst>
  </p:cmAuthor>
  <p:cmAuthor id="2" name="Sophie Scanlon" initials="SS [2]" lastIdx="1" clrIdx="2">
    <p:extLst>
      <p:ext uri="{19B8F6BF-5375-455C-9EA6-DF929625EA0E}">
        <p15:presenceInfo xmlns:p15="http://schemas.microsoft.com/office/powerpoint/2012/main" userId="Sophie Scanlon" providerId="None"/>
      </p:ext>
    </p:extLst>
  </p:cmAuthor>
  <p:cmAuthor id="3" name="Anna Harrison" initials="AH" lastIdx="5" clrIdx="3">
    <p:extLst>
      <p:ext uri="{19B8F6BF-5375-455C-9EA6-DF929625EA0E}">
        <p15:presenceInfo xmlns:p15="http://schemas.microsoft.com/office/powerpoint/2012/main" userId="S::Anna.Harrison@phe.gov.uk::93420f62-423e-4894-8cec-bbc33a83b8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AE9E"/>
    <a:srgbClr val="00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3907" autoAdjust="0"/>
  </p:normalViewPr>
  <p:slideViewPr>
    <p:cSldViewPr>
      <p:cViewPr varScale="1">
        <p:scale>
          <a:sx n="107" d="100"/>
          <a:sy n="107" d="100"/>
        </p:scale>
        <p:origin x="132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Sheet1!$B$3</c:f>
              <c:strCache>
                <c:ptCount val="1"/>
                <c:pt idx="0">
                  <c:v>Smoking attributable hospital admissions per 100,000 (Age 35+) (New method)</c:v>
                </c:pt>
              </c:strCache>
            </c:strRef>
          </c:tx>
          <c:spPr>
            <a:ln w="28575" cap="rnd">
              <a:solidFill>
                <a:srgbClr val="00AB8E"/>
              </a:solidFill>
              <a:round/>
            </a:ln>
            <a:effectLst/>
          </c:spPr>
          <c:marker>
            <c:symbol val="diamond"/>
            <c:size val="7"/>
            <c:spPr>
              <a:solidFill>
                <a:srgbClr val="00AB8E"/>
              </a:solidFill>
              <a:ln w="9525">
                <a:solidFill>
                  <a:schemeClr val="accent1"/>
                </a:solidFill>
              </a:ln>
              <a:effectLst/>
            </c:spPr>
          </c:marker>
          <c:cat>
            <c:strRef>
              <c:f>Sheet1!$C$2:$G$2</c:f>
              <c:strCache>
                <c:ptCount val="5"/>
                <c:pt idx="0">
                  <c:v>2015/16</c:v>
                </c:pt>
                <c:pt idx="1">
                  <c:v>2016/17</c:v>
                </c:pt>
                <c:pt idx="2">
                  <c:v>2017/18</c:v>
                </c:pt>
                <c:pt idx="3">
                  <c:v>2018/19</c:v>
                </c:pt>
                <c:pt idx="4">
                  <c:v>2019/20</c:v>
                </c:pt>
              </c:strCache>
            </c:strRef>
          </c:cat>
          <c:val>
            <c:numRef>
              <c:f>Sheet1!$C$3:$G$3</c:f>
              <c:numCache>
                <c:formatCode>General</c:formatCode>
                <c:ptCount val="5"/>
                <c:pt idx="0">
                  <c:v>1572</c:v>
                </c:pt>
                <c:pt idx="1">
                  <c:v>1428</c:v>
                </c:pt>
                <c:pt idx="2">
                  <c:v>1428</c:v>
                </c:pt>
                <c:pt idx="3">
                  <c:v>1426</c:v>
                </c:pt>
                <c:pt idx="4">
                  <c:v>1398</c:v>
                </c:pt>
              </c:numCache>
            </c:numRef>
          </c:val>
          <c:smooth val="0"/>
          <c:extLst>
            <c:ext xmlns:c16="http://schemas.microsoft.com/office/drawing/2014/chart" uri="{C3380CC4-5D6E-409C-BE32-E72D297353CC}">
              <c16:uniqueId val="{00000000-9CBD-4D49-A45E-EAA3C3C9AC26}"/>
            </c:ext>
          </c:extLst>
        </c:ser>
        <c:dLbls>
          <c:showLegendKey val="0"/>
          <c:showVal val="0"/>
          <c:showCatName val="0"/>
          <c:showSerName val="0"/>
          <c:showPercent val="0"/>
          <c:showBubbleSize val="0"/>
        </c:dLbls>
        <c:marker val="1"/>
        <c:smooth val="0"/>
        <c:axId val="315445744"/>
        <c:axId val="394606800"/>
      </c:lineChart>
      <c:catAx>
        <c:axId val="315445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4606800"/>
        <c:crosses val="autoZero"/>
        <c:auto val="1"/>
        <c:lblAlgn val="ctr"/>
        <c:lblOffset val="100"/>
        <c:noMultiLvlLbl val="0"/>
      </c:catAx>
      <c:valAx>
        <c:axId val="394606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GB" sz="800" b="0" i="0" u="none" strike="noStrike" baseline="0" dirty="0">
                    <a:effectLst/>
                  </a:rPr>
                  <a:t>Smoking attributable hospital admissions per 100,000 (Age 35+) </a:t>
                </a:r>
                <a:endParaRPr lang="en-GB" sz="800" dirty="0"/>
              </a:p>
            </c:rich>
          </c:tx>
          <c:layout>
            <c:manualLayout>
              <c:xMode val="edge"/>
              <c:yMode val="edge"/>
              <c:x val="3.4083345857397425E-2"/>
              <c:y val="0.22710332710708434"/>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5445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889938" cy="496332"/>
          </a:xfrm>
          <a:prstGeom prst="rect">
            <a:avLst/>
          </a:prstGeom>
        </p:spPr>
        <p:txBody>
          <a:bodyPr vert="horz" lIns="90599" tIns="45299" rIns="90599" bIns="4529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777608" y="1"/>
            <a:ext cx="2889938" cy="496332"/>
          </a:xfrm>
          <a:prstGeom prst="rect">
            <a:avLst/>
          </a:prstGeom>
        </p:spPr>
        <p:txBody>
          <a:bodyPr vert="horz" lIns="90599" tIns="45299" rIns="90599" bIns="45299"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12/6/2021</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599" tIns="45299" rIns="90599" bIns="45299" rtlCol="0" anchor="ctr"/>
          <a:lstStyle/>
          <a:p>
            <a:pPr lvl="0"/>
            <a:endParaRPr lang="en-US" noProof="0"/>
          </a:p>
        </p:txBody>
      </p:sp>
      <p:sp>
        <p:nvSpPr>
          <p:cNvPr id="5" name="Notes Placeholder 4"/>
          <p:cNvSpPr>
            <a:spLocks noGrp="1"/>
          </p:cNvSpPr>
          <p:nvPr>
            <p:ph type="body" sz="quarter" idx="3"/>
          </p:nvPr>
        </p:nvSpPr>
        <p:spPr>
          <a:xfrm>
            <a:off x="666909" y="4715155"/>
            <a:ext cx="5335270" cy="4466986"/>
          </a:xfrm>
          <a:prstGeom prst="rect">
            <a:avLst/>
          </a:prstGeom>
        </p:spPr>
        <p:txBody>
          <a:bodyPr vert="horz" lIns="90599" tIns="45299" rIns="90599" bIns="4529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9428584"/>
            <a:ext cx="2889938" cy="496332"/>
          </a:xfrm>
          <a:prstGeom prst="rect">
            <a:avLst/>
          </a:prstGeom>
        </p:spPr>
        <p:txBody>
          <a:bodyPr vert="horz" lIns="90599" tIns="45299" rIns="90599" bIns="4529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777608" y="9428584"/>
            <a:ext cx="2889938" cy="496332"/>
          </a:xfrm>
          <a:prstGeom prst="rect">
            <a:avLst/>
          </a:prstGeom>
        </p:spPr>
        <p:txBody>
          <a:bodyPr vert="horz" lIns="90599" tIns="45299" rIns="90599" bIns="45299"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a:t>
            </a:fld>
            <a:endParaRPr lang="en-US"/>
          </a:p>
        </p:txBody>
      </p:sp>
    </p:spTree>
    <p:extLst>
      <p:ext uri="{BB962C8B-B14F-4D97-AF65-F5344CB8AC3E}">
        <p14:creationId xmlns:p14="http://schemas.microsoft.com/office/powerpoint/2010/main" val="1616481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10</a:t>
            </a:fld>
            <a:endParaRPr lang="en-US"/>
          </a:p>
        </p:txBody>
      </p:sp>
    </p:spTree>
    <p:extLst>
      <p:ext uri="{BB962C8B-B14F-4D97-AF65-F5344CB8AC3E}">
        <p14:creationId xmlns:p14="http://schemas.microsoft.com/office/powerpoint/2010/main" val="1140926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11</a:t>
            </a:fld>
            <a:endParaRPr lang="en-US"/>
          </a:p>
        </p:txBody>
      </p:sp>
    </p:spTree>
    <p:extLst>
      <p:ext uri="{BB962C8B-B14F-4D97-AF65-F5344CB8AC3E}">
        <p14:creationId xmlns:p14="http://schemas.microsoft.com/office/powerpoint/2010/main" val="1140926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a:t>
            </a:fld>
            <a:endParaRPr lang="en-US"/>
          </a:p>
        </p:txBody>
      </p:sp>
    </p:spTree>
    <p:extLst>
      <p:ext uri="{BB962C8B-B14F-4D97-AF65-F5344CB8AC3E}">
        <p14:creationId xmlns:p14="http://schemas.microsoft.com/office/powerpoint/2010/main" val="1140926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a:t>
            </a:fld>
            <a:endParaRPr lang="en-US"/>
          </a:p>
        </p:txBody>
      </p:sp>
    </p:spTree>
    <p:extLst>
      <p:ext uri="{BB962C8B-B14F-4D97-AF65-F5344CB8AC3E}">
        <p14:creationId xmlns:p14="http://schemas.microsoft.com/office/powerpoint/2010/main" val="1140926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a:t>
            </a:fld>
            <a:endParaRPr lang="en-US"/>
          </a:p>
        </p:txBody>
      </p:sp>
    </p:spTree>
    <p:extLst>
      <p:ext uri="{BB962C8B-B14F-4D97-AF65-F5344CB8AC3E}">
        <p14:creationId xmlns:p14="http://schemas.microsoft.com/office/powerpoint/2010/main" val="1140926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5</a:t>
            </a:fld>
            <a:endParaRPr lang="en-US"/>
          </a:p>
        </p:txBody>
      </p:sp>
    </p:spTree>
    <p:extLst>
      <p:ext uri="{BB962C8B-B14F-4D97-AF65-F5344CB8AC3E}">
        <p14:creationId xmlns:p14="http://schemas.microsoft.com/office/powerpoint/2010/main" val="114092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6</a:t>
            </a:fld>
            <a:endParaRPr lang="en-US"/>
          </a:p>
        </p:txBody>
      </p:sp>
    </p:spTree>
    <p:extLst>
      <p:ext uri="{BB962C8B-B14F-4D97-AF65-F5344CB8AC3E}">
        <p14:creationId xmlns:p14="http://schemas.microsoft.com/office/powerpoint/2010/main" val="1140926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7</a:t>
            </a:fld>
            <a:endParaRPr lang="en-US"/>
          </a:p>
        </p:txBody>
      </p:sp>
    </p:spTree>
    <p:extLst>
      <p:ext uri="{BB962C8B-B14F-4D97-AF65-F5344CB8AC3E}">
        <p14:creationId xmlns:p14="http://schemas.microsoft.com/office/powerpoint/2010/main" val="3689662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8</a:t>
            </a:fld>
            <a:endParaRPr lang="en-US"/>
          </a:p>
        </p:txBody>
      </p:sp>
    </p:spTree>
    <p:extLst>
      <p:ext uri="{BB962C8B-B14F-4D97-AF65-F5344CB8AC3E}">
        <p14:creationId xmlns:p14="http://schemas.microsoft.com/office/powerpoint/2010/main" val="1140926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9</a:t>
            </a:fld>
            <a:endParaRPr lang="en-US"/>
          </a:p>
        </p:txBody>
      </p:sp>
    </p:spTree>
    <p:extLst>
      <p:ext uri="{BB962C8B-B14F-4D97-AF65-F5344CB8AC3E}">
        <p14:creationId xmlns:p14="http://schemas.microsoft.com/office/powerpoint/2010/main" val="1140926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a:spcBef>
                <a:spcPts val="1200"/>
              </a:spcBef>
              <a:defRPr sz="1800" b="0" baseline="0">
                <a:solidFill>
                  <a:schemeClr val="tx1"/>
                </a:solidFill>
              </a:defRPr>
            </a:lvl1pPr>
          </a:lstStyle>
          <a:p>
            <a:pPr lvl="0"/>
            <a:r>
              <a:rPr lang="en-US" dirty="0"/>
              <a:t>Text should be 12-18pt Arial. Do not use other fonts.</a:t>
            </a:r>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a:t>Local Tobacco Control Profiles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a:t>Local Tobacco Control Profiles</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ingertips.phe.org.uk/profile/tobacco-contro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nationalarchives.gov.uk/doc/open-government-licence/version/2/"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ingertips.phe.org.uk/profile/tobacco-control/supporting-information/further-inf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hyperlink" Target="https://www.gov.uk/government/publications/towards-a-smoke-free-generation-tobacco-control-plan-for-englan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statistics/substance-misuse-treatment-for-adults-statistics-2019-to-2020/adult-substance-misuse-treatment-statistics-2019-to-2020-report#smok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www.gov.uk/government/statistics/substance-misuse-treatment-in-secure-settings-2019-to-202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pc="0" dirty="0"/>
              <a:t>Local Tobacco Control Profiles</a:t>
            </a:r>
            <a:br>
              <a:rPr lang="en-GB" dirty="0"/>
            </a:br>
            <a:r>
              <a:rPr lang="en-GB" sz="2800" dirty="0">
                <a:hlinkClick r:id="rId3"/>
              </a:rPr>
              <a:t>https://fingertips.phe.org.uk/profile/tobacco-control</a:t>
            </a:r>
            <a:r>
              <a:rPr lang="en-GB" sz="2800" dirty="0"/>
              <a:t> </a:t>
            </a:r>
          </a:p>
        </p:txBody>
      </p:sp>
      <p:sp>
        <p:nvSpPr>
          <p:cNvPr id="4" name="TextBox 3"/>
          <p:cNvSpPr txBox="1"/>
          <p:nvPr/>
        </p:nvSpPr>
        <p:spPr>
          <a:xfrm>
            <a:off x="467544" y="5013176"/>
            <a:ext cx="8640960" cy="1538883"/>
          </a:xfrm>
          <a:prstGeom prst="rect">
            <a:avLst/>
          </a:prstGeom>
          <a:noFill/>
        </p:spPr>
        <p:txBody>
          <a:bodyPr wrap="square" rtlCol="0">
            <a:spAutoFit/>
          </a:bodyPr>
          <a:lstStyle/>
          <a:p>
            <a:r>
              <a:rPr lang="en-GB" sz="1400" dirty="0">
                <a:solidFill>
                  <a:schemeClr val="bg1"/>
                </a:solidFill>
              </a:rPr>
              <a:t>Responsible statistician/product lead: Mark Cook</a:t>
            </a:r>
          </a:p>
          <a:p>
            <a:r>
              <a:rPr lang="en-GB" sz="1400" dirty="0">
                <a:solidFill>
                  <a:schemeClr val="bg1"/>
                </a:solidFill>
              </a:rPr>
              <a:t>For queries relating to this document, please contact: </a:t>
            </a:r>
            <a:r>
              <a:rPr lang="en-GB" sz="1400" u="sng" dirty="0">
                <a:solidFill>
                  <a:schemeClr val="bg1"/>
                </a:solidFill>
              </a:rPr>
              <a:t>tobacco.profiles@phe.gov.uk</a:t>
            </a:r>
            <a:r>
              <a:rPr lang="en-GB" sz="1800" dirty="0">
                <a:solidFill>
                  <a:schemeClr val="bg1"/>
                </a:solidFill>
              </a:rPr>
              <a:t>. </a:t>
            </a:r>
          </a:p>
          <a:p>
            <a:r>
              <a:rPr lang="en-GB" sz="1400" dirty="0">
                <a:solidFill>
                  <a:schemeClr val="bg1"/>
                </a:solidFill>
              </a:rPr>
              <a:t> </a:t>
            </a:r>
          </a:p>
          <a:p>
            <a:r>
              <a:rPr lang="en-GB" sz="1200" dirty="0">
                <a:solidFill>
                  <a:schemeClr val="bg1"/>
                </a:solidFill>
              </a:rPr>
              <a:t>First published: March 2021</a:t>
            </a:r>
          </a:p>
          <a:p>
            <a:r>
              <a:rPr lang="en-GB" sz="1200" dirty="0">
                <a:solidFill>
                  <a:schemeClr val="bg1"/>
                </a:solidFill>
              </a:rPr>
              <a:t>© Crown copyright 2020</a:t>
            </a:r>
          </a:p>
          <a:p>
            <a:r>
              <a:rPr lang="en-GB" sz="1200" dirty="0">
                <a:solidFill>
                  <a:schemeClr val="bg1"/>
                </a:solidFill>
              </a:rPr>
              <a:t>Re-use of Crown copyright material (excluding logos) is allowed under the terms of the Open Government Licence, visit </a:t>
            </a:r>
            <a:r>
              <a:rPr lang="en-GB" sz="1200" u="sng" dirty="0">
                <a:solidFill>
                  <a:schemeClr val="bg1"/>
                </a:solidFill>
                <a:hlinkClick r:id="rId4"/>
              </a:rPr>
              <a:t>www.nationalarchives.gov.uk/doc/open-government-licence/version/2/</a:t>
            </a:r>
            <a:r>
              <a:rPr lang="en-GB" sz="1200" dirty="0">
                <a:solidFill>
                  <a:schemeClr val="bg1"/>
                </a:solidFill>
              </a:rPr>
              <a:t> for terms and conditions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739968" cy="648072"/>
          </a:xfrm>
        </p:spPr>
        <p:txBody>
          <a:bodyPr>
            <a:normAutofit/>
          </a:bodyPr>
          <a:lstStyle/>
          <a:p>
            <a:r>
              <a:rPr lang="en-GB" sz="2800" spc="0" dirty="0"/>
              <a:t>Impact of smoking</a:t>
            </a:r>
          </a:p>
        </p:txBody>
      </p:sp>
      <p:sp>
        <p:nvSpPr>
          <p:cNvPr id="4" name="Slide Number Placeholder 3"/>
          <p:cNvSpPr>
            <a:spLocks noGrp="1"/>
          </p:cNvSpPr>
          <p:nvPr>
            <p:ph type="sldNum" sz="quarter" idx="10"/>
          </p:nvPr>
        </p:nvSpPr>
        <p:spPr>
          <a:solidFill>
            <a:srgbClr val="98002E"/>
          </a:solidFill>
        </p:spPr>
        <p:txBody>
          <a:bodyPr/>
          <a:lstStyle/>
          <a:p>
            <a:pPr marL="531813">
              <a:defRPr/>
            </a:pPr>
            <a:r>
              <a:rPr lang="en-US"/>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pPr>
              <a:defRPr/>
            </a:pPr>
            <a:r>
              <a:rPr lang="en-US"/>
              <a:t>Local Tobacco Control Profiles</a:t>
            </a:r>
            <a:endParaRPr lang="en-US" dirty="0"/>
          </a:p>
        </p:txBody>
      </p:sp>
      <p:sp>
        <p:nvSpPr>
          <p:cNvPr id="3" name="TextBox 2"/>
          <p:cNvSpPr txBox="1"/>
          <p:nvPr/>
        </p:nvSpPr>
        <p:spPr>
          <a:xfrm>
            <a:off x="395536" y="1271719"/>
            <a:ext cx="3240360" cy="3108543"/>
          </a:xfrm>
          <a:prstGeom prst="rect">
            <a:avLst/>
          </a:prstGeom>
          <a:noFill/>
        </p:spPr>
        <p:txBody>
          <a:bodyPr wrap="square" rtlCol="0">
            <a:spAutoFit/>
          </a:bodyPr>
          <a:lstStyle/>
          <a:p>
            <a:r>
              <a:rPr lang="en-GB" sz="1400" dirty="0"/>
              <a:t>There was an estimated tax gap of £2.3 billion due to the combined illicit markets in tobacco in 2019/20 which is consistent with the previous year. An estimated 9% of cigarette sales were attributed to illicit </a:t>
            </a:r>
          </a:p>
          <a:p>
            <a:r>
              <a:rPr lang="en-GB" sz="1400" dirty="0"/>
              <a:t>tobacco.</a:t>
            </a:r>
          </a:p>
          <a:p>
            <a:endParaRPr lang="en-GB" sz="1400" dirty="0"/>
          </a:p>
          <a:p>
            <a:r>
              <a:rPr lang="en-GB" sz="1400" dirty="0"/>
              <a:t>Of all the accidental fires in England in 2018/19, 7.8% were ignited by smoking related materials. And of all the fatalities from accidental fires, 26.95% were from fires caused by smoking related materials.</a:t>
            </a:r>
          </a:p>
        </p:txBody>
      </p:sp>
      <p:sp>
        <p:nvSpPr>
          <p:cNvPr id="12" name="Content Placeholder 11">
            <a:extLst>
              <a:ext uri="{FF2B5EF4-FFF2-40B4-BE49-F238E27FC236}">
                <a16:creationId xmlns:a16="http://schemas.microsoft.com/office/drawing/2014/main" id="{28F058AE-12F1-46E6-BF3A-BCDF6E05C6FA}"/>
              </a:ext>
            </a:extLst>
          </p:cNvPr>
          <p:cNvSpPr>
            <a:spLocks noGrp="1"/>
          </p:cNvSpPr>
          <p:nvPr>
            <p:ph idx="1"/>
          </p:nvPr>
        </p:nvSpPr>
        <p:spPr>
          <a:xfrm>
            <a:off x="395536" y="4962734"/>
            <a:ext cx="8028000" cy="923255"/>
          </a:xfrm>
        </p:spPr>
        <p:txBody>
          <a:bodyPr/>
          <a:lstStyle/>
          <a:p>
            <a:pPr marL="0" indent="0"/>
            <a:r>
              <a:rPr lang="en-GB" sz="1400" dirty="0"/>
              <a:t>The What About </a:t>
            </a:r>
            <a:r>
              <a:rPr lang="en-GB" sz="1400" dirty="0" err="1"/>
              <a:t>YOUth</a:t>
            </a:r>
            <a:r>
              <a:rPr lang="en-GB" sz="1400" dirty="0"/>
              <a:t>? Survey asked 15 year olds about their perception of the harm of smoking and on average 91% of respondents recognised that smoking can cause harm to non-smokers, which demonstrates that young people in general understand the effects of second-hand smoke.</a:t>
            </a:r>
          </a:p>
          <a:p>
            <a:endParaRPr lang="en-GB" sz="1400" dirty="0"/>
          </a:p>
        </p:txBody>
      </p:sp>
      <p:pic>
        <p:nvPicPr>
          <p:cNvPr id="8" name="Picture 7">
            <a:extLst>
              <a:ext uri="{FF2B5EF4-FFF2-40B4-BE49-F238E27FC236}">
                <a16:creationId xmlns:a16="http://schemas.microsoft.com/office/drawing/2014/main" id="{84467D63-6679-4928-AF8D-33BF84CCAE41}"/>
              </a:ext>
            </a:extLst>
          </p:cNvPr>
          <p:cNvPicPr>
            <a:picLocks noChangeAspect="1"/>
          </p:cNvPicPr>
          <p:nvPr/>
        </p:nvPicPr>
        <p:blipFill>
          <a:blip r:embed="rId3"/>
          <a:stretch>
            <a:fillRect/>
          </a:stretch>
        </p:blipFill>
        <p:spPr>
          <a:xfrm>
            <a:off x="3735758" y="1187915"/>
            <a:ext cx="5012706" cy="3276149"/>
          </a:xfrm>
          <a:prstGeom prst="rect">
            <a:avLst/>
          </a:prstGeom>
        </p:spPr>
      </p:pic>
    </p:spTree>
    <p:extLst>
      <p:ext uri="{BB962C8B-B14F-4D97-AF65-F5344CB8AC3E}">
        <p14:creationId xmlns:p14="http://schemas.microsoft.com/office/powerpoint/2010/main" val="19209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739968" cy="648072"/>
          </a:xfrm>
        </p:spPr>
        <p:txBody>
          <a:bodyPr>
            <a:normAutofit/>
          </a:bodyPr>
          <a:lstStyle/>
          <a:p>
            <a:r>
              <a:rPr lang="en-GB" sz="2800" spc="0" dirty="0"/>
              <a:t>Smoking quitters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pPr>
              <a:defRPr/>
            </a:pPr>
            <a:r>
              <a:rPr lang="en-US" dirty="0"/>
              <a:t>Local Tobacco Control Profiles			PHE Publications Gateway number: GW-236</a:t>
            </a:r>
          </a:p>
        </p:txBody>
      </p:sp>
      <p:sp>
        <p:nvSpPr>
          <p:cNvPr id="3" name="TextBox 2"/>
          <p:cNvSpPr txBox="1"/>
          <p:nvPr/>
        </p:nvSpPr>
        <p:spPr>
          <a:xfrm>
            <a:off x="323528" y="908720"/>
            <a:ext cx="8208912" cy="1600438"/>
          </a:xfrm>
          <a:prstGeom prst="rect">
            <a:avLst/>
          </a:prstGeom>
          <a:noFill/>
        </p:spPr>
        <p:txBody>
          <a:bodyPr wrap="square" rtlCol="0">
            <a:spAutoFit/>
          </a:bodyPr>
          <a:lstStyle/>
          <a:p>
            <a:r>
              <a:rPr lang="en-GB" sz="1400" dirty="0"/>
              <a:t>In England in 2019/20, 3,512 per 100,000 smokers set a quit date, which continues the decreasing trend seen in recent years. This perhaps explains why the number of successful quitters also continues to decline, with 1,808 successful quitters at 4 weeks per 100,000 smokers in 2019/20, 62% of whom were CO validated (1,113 per 100,000 smokers).   </a:t>
            </a:r>
          </a:p>
          <a:p>
            <a:endParaRPr lang="en-GB" sz="1400" dirty="0"/>
          </a:p>
          <a:p>
            <a:r>
              <a:rPr lang="en-GB" sz="1400" dirty="0"/>
              <a:t>On average in 2019/20,  the cost per quitter in England was £484. Between regions, costs ranged from £383 per quitter in the West Midlands to £710 in the North East.</a:t>
            </a:r>
          </a:p>
        </p:txBody>
      </p:sp>
      <p:sp>
        <p:nvSpPr>
          <p:cNvPr id="8" name="Content Placeholder 7"/>
          <p:cNvSpPr>
            <a:spLocks noGrp="1"/>
          </p:cNvSpPr>
          <p:nvPr>
            <p:ph idx="1"/>
          </p:nvPr>
        </p:nvSpPr>
        <p:spPr>
          <a:xfrm>
            <a:off x="395536" y="2793777"/>
            <a:ext cx="2448272" cy="3299519"/>
          </a:xfrm>
        </p:spPr>
        <p:txBody>
          <a:bodyPr/>
          <a:lstStyle/>
          <a:p>
            <a:pPr marL="0" indent="0">
              <a:spcBef>
                <a:spcPts val="0"/>
              </a:spcBef>
            </a:pPr>
            <a:r>
              <a:rPr lang="en-GB" sz="1400" dirty="0"/>
              <a:t>The completeness of recording of social class by stop smoking services remains a concern, as it is essential that they monitor how their service is being used by the higher risk group in routine and manual occupations. Twenty-three of the local authorities included had 100% of NS-SEC status recorded in 2019/20, however, the average for England was 91.6% and the lowest of those with data was 44.4%.</a:t>
            </a:r>
          </a:p>
        </p:txBody>
      </p:sp>
      <p:pic>
        <p:nvPicPr>
          <p:cNvPr id="7" name="Picture 6">
            <a:extLst>
              <a:ext uri="{FF2B5EF4-FFF2-40B4-BE49-F238E27FC236}">
                <a16:creationId xmlns:a16="http://schemas.microsoft.com/office/drawing/2014/main" id="{1B291A30-E617-4607-B72E-4CE21C325DD6}"/>
              </a:ext>
            </a:extLst>
          </p:cNvPr>
          <p:cNvPicPr>
            <a:picLocks noChangeAspect="1"/>
          </p:cNvPicPr>
          <p:nvPr/>
        </p:nvPicPr>
        <p:blipFill>
          <a:blip r:embed="rId3"/>
          <a:stretch>
            <a:fillRect/>
          </a:stretch>
        </p:blipFill>
        <p:spPr>
          <a:xfrm>
            <a:off x="3275856" y="2644941"/>
            <a:ext cx="5330855" cy="3528000"/>
          </a:xfrm>
          <a:prstGeom prst="rect">
            <a:avLst/>
          </a:prstGeom>
        </p:spPr>
      </p:pic>
    </p:spTree>
    <p:extLst>
      <p:ext uri="{BB962C8B-B14F-4D97-AF65-F5344CB8AC3E}">
        <p14:creationId xmlns:p14="http://schemas.microsoft.com/office/powerpoint/2010/main" val="113102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451936" cy="648072"/>
          </a:xfrm>
        </p:spPr>
        <p:txBody>
          <a:bodyPr>
            <a:normAutofit/>
          </a:bodyPr>
          <a:lstStyle/>
          <a:p>
            <a:r>
              <a:rPr lang="en-GB" sz="2800" spc="0" dirty="0"/>
              <a:t>Key facts for England</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pPr>
              <a:defRPr/>
            </a:pPr>
            <a:r>
              <a:rPr lang="en-US"/>
              <a:t>Local Tobacco Control Profiles</a:t>
            </a:r>
            <a:endParaRPr lang="en-US" dirty="0"/>
          </a:p>
        </p:txBody>
      </p:sp>
      <p:sp>
        <p:nvSpPr>
          <p:cNvPr id="7" name="Content Placeholder 6"/>
          <p:cNvSpPr>
            <a:spLocks noGrp="1"/>
          </p:cNvSpPr>
          <p:nvPr>
            <p:ph idx="1"/>
          </p:nvPr>
        </p:nvSpPr>
        <p:spPr>
          <a:xfrm>
            <a:off x="683568" y="921569"/>
            <a:ext cx="3888432" cy="5315743"/>
          </a:xfrm>
        </p:spPr>
        <p:txBody>
          <a:bodyPr numCol="1" spcCol="180000"/>
          <a:lstStyle/>
          <a:p>
            <a:pPr>
              <a:spcBef>
                <a:spcPts val="0"/>
              </a:spcBef>
            </a:pPr>
            <a:r>
              <a:rPr lang="en-GB" sz="1400" b="1" dirty="0">
                <a:solidFill>
                  <a:srgbClr val="A50021"/>
                </a:solidFill>
              </a:rPr>
              <a:t>Smoking prevalence in adults</a:t>
            </a:r>
          </a:p>
          <a:p>
            <a:pPr marL="285750" indent="-285750">
              <a:spcBef>
                <a:spcPts val="0"/>
              </a:spcBef>
              <a:buFont typeface="Arial" panose="020B0604020202020204" pitchFamily="34" charset="0"/>
              <a:buChar char="•"/>
            </a:pPr>
            <a:r>
              <a:rPr lang="en-GB" sz="1400" dirty="0"/>
              <a:t>smoking prevalence in adults was 12.1% in 2020</a:t>
            </a:r>
          </a:p>
          <a:p>
            <a:pPr marL="285750" indent="-285750">
              <a:spcBef>
                <a:spcPts val="0"/>
              </a:spcBef>
              <a:buFont typeface="Arial" panose="020B0604020202020204" pitchFamily="34" charset="0"/>
              <a:buChar char="•"/>
            </a:pPr>
            <a:r>
              <a:rPr lang="en-GB" sz="1400" dirty="0"/>
              <a:t>the odds of smoking for routine and manual workers was 2.1 times that of other occupations</a:t>
            </a:r>
          </a:p>
          <a:p>
            <a:pPr marL="285750" indent="-285750">
              <a:spcBef>
                <a:spcPts val="0"/>
              </a:spcBef>
              <a:buFont typeface="Arial" panose="020B0604020202020204" pitchFamily="34" charset="0"/>
              <a:buChar char="•"/>
            </a:pPr>
            <a:r>
              <a:rPr lang="en-GB" sz="1400" dirty="0"/>
              <a:t>the prevalence of women smoking at time of delivery in 2020/21 was 9.6% in England.</a:t>
            </a:r>
          </a:p>
          <a:p>
            <a:pPr marL="285750" indent="-285750">
              <a:spcBef>
                <a:spcPts val="0"/>
              </a:spcBef>
              <a:buFont typeface="Arial" panose="020B0604020202020204" pitchFamily="34" charset="0"/>
              <a:buChar char="•"/>
            </a:pPr>
            <a:r>
              <a:rPr lang="en-GB" sz="1400" dirty="0"/>
              <a:t>smoking prevalence was 40.5% for people with serious mental health illness in 2014/15</a:t>
            </a:r>
          </a:p>
          <a:p>
            <a:pPr marL="285750" indent="-285750">
              <a:spcBef>
                <a:spcPts val="0"/>
              </a:spcBef>
              <a:buFont typeface="Arial" panose="020B0604020202020204" pitchFamily="34" charset="0"/>
              <a:buChar char="•"/>
            </a:pPr>
            <a:r>
              <a:rPr lang="en-GB" sz="1400" dirty="0"/>
              <a:t>25.8% of adults with a long-term mental health condition were current smokers in 2019/20</a:t>
            </a:r>
          </a:p>
          <a:p>
            <a:pPr marL="285750" indent="-285750">
              <a:spcBef>
                <a:spcPts val="0"/>
              </a:spcBef>
              <a:buFont typeface="Arial" panose="020B0604020202020204" pitchFamily="34" charset="0"/>
              <a:buChar char="•"/>
            </a:pPr>
            <a:r>
              <a:rPr lang="en-GB" sz="1400" dirty="0"/>
              <a:t>smoking prevalence in people admitted to treatment for substance misuse ranged from 43.9% for alcohol to 70.2% for all opiates</a:t>
            </a:r>
          </a:p>
          <a:p>
            <a:pPr>
              <a:spcBef>
                <a:spcPts val="0"/>
              </a:spcBef>
            </a:pPr>
            <a:endParaRPr lang="en-GB" sz="1600" b="1" dirty="0"/>
          </a:p>
          <a:p>
            <a:pPr>
              <a:spcBef>
                <a:spcPts val="0"/>
              </a:spcBef>
            </a:pPr>
            <a:r>
              <a:rPr lang="en-GB" sz="1400" b="1" dirty="0">
                <a:solidFill>
                  <a:srgbClr val="A50021"/>
                </a:solidFill>
              </a:rPr>
              <a:t>Smoking related mortality</a:t>
            </a:r>
          </a:p>
          <a:p>
            <a:pPr>
              <a:spcBef>
                <a:spcPts val="0"/>
              </a:spcBef>
              <a:buFont typeface="Arial" panose="020B0604020202020204" pitchFamily="34" charset="0"/>
              <a:buChar char="•"/>
            </a:pPr>
            <a:r>
              <a:rPr lang="en-GB" sz="1400" dirty="0"/>
              <a:t>smoking attributable mortality was 202 per 100,000 (age 35+) in England for 2017-19</a:t>
            </a:r>
          </a:p>
          <a:p>
            <a:pPr>
              <a:spcBef>
                <a:spcPts val="0"/>
              </a:spcBef>
              <a:buFont typeface="Arial" panose="020B0604020202020204" pitchFamily="34" charset="0"/>
              <a:buChar char="•"/>
            </a:pPr>
            <a:r>
              <a:rPr lang="en-GB" sz="1400" dirty="0"/>
              <a:t>there were an estimated 1,313  years of life lost per 100,000 due to smoking attributable illnesses, including various cancers, heart disease, stroke and chronic obstructive pulmonary disease.</a:t>
            </a:r>
            <a:endParaRPr lang="en-GB" sz="1600" dirty="0"/>
          </a:p>
        </p:txBody>
      </p:sp>
      <p:sp>
        <p:nvSpPr>
          <p:cNvPr id="6" name="Content Placeholder 6">
            <a:extLst>
              <a:ext uri="{FF2B5EF4-FFF2-40B4-BE49-F238E27FC236}">
                <a16:creationId xmlns:a16="http://schemas.microsoft.com/office/drawing/2014/main" id="{8345D53E-3A44-4072-8E32-FF0093047AF2}"/>
              </a:ext>
            </a:extLst>
          </p:cNvPr>
          <p:cNvSpPr txBox="1">
            <a:spLocks/>
          </p:cNvSpPr>
          <p:nvPr/>
        </p:nvSpPr>
        <p:spPr bwMode="auto">
          <a:xfrm>
            <a:off x="4788024" y="908720"/>
            <a:ext cx="3888432" cy="5315743"/>
          </a:xfrm>
          <a:prstGeom prst="rect">
            <a:avLst/>
          </a:prstGeom>
          <a:noFill/>
          <a:ln w="9525">
            <a:noFill/>
            <a:miter lim="800000"/>
            <a:headEnd/>
            <a:tailEnd/>
          </a:ln>
        </p:spPr>
        <p:txBody>
          <a:bodyPr vert="horz" wrap="square" lIns="0" tIns="0" rIns="0" bIns="0" numCol="1" spcCol="180000" anchor="t" anchorCtr="0" compatLnSpc="1">
            <a:prstTxWarp prst="textNoShape">
              <a:avLst/>
            </a:prstTxWarp>
          </a:bodyPr>
          <a:lstStyle>
            <a:lvl1pPr marL="342900" indent="-342900" algn="l" rtl="0" eaLnBrk="0" fontAlgn="base" hangingPunct="0">
              <a:spcBef>
                <a:spcPts val="120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GB" sz="1400" b="1" dirty="0">
                <a:solidFill>
                  <a:srgbClr val="A50021"/>
                </a:solidFill>
              </a:rPr>
              <a:t>Smoking prevalence in young people </a:t>
            </a:r>
          </a:p>
          <a:p>
            <a:pPr>
              <a:spcBef>
                <a:spcPts val="0"/>
              </a:spcBef>
              <a:buFont typeface="Arial" panose="020B0604020202020204" pitchFamily="34" charset="0"/>
              <a:buChar char="•"/>
            </a:pPr>
            <a:r>
              <a:rPr lang="en-GB" sz="1400" dirty="0"/>
              <a:t>it is estimated that 5.3% of 15 year olds were regular smokers in 2018 and 6.1% occasional smokers</a:t>
            </a:r>
          </a:p>
          <a:p>
            <a:pPr>
              <a:spcBef>
                <a:spcPts val="0"/>
              </a:spcBef>
              <a:buFont typeface="Arial" panose="020B0604020202020204" pitchFamily="34" charset="0"/>
              <a:buChar char="•"/>
            </a:pPr>
            <a:r>
              <a:rPr lang="en-GB" sz="1400" dirty="0"/>
              <a:t>25% of 15 year olds had tried an e-cigarette in 2018 and 2% were regular users.</a:t>
            </a:r>
          </a:p>
          <a:p>
            <a:pPr>
              <a:spcBef>
                <a:spcPts val="0"/>
              </a:spcBef>
            </a:pPr>
            <a:endParaRPr lang="en-GB" sz="1600" dirty="0"/>
          </a:p>
          <a:p>
            <a:pPr>
              <a:spcBef>
                <a:spcPts val="0"/>
              </a:spcBef>
            </a:pPr>
            <a:r>
              <a:rPr lang="en-GB" sz="1400" b="1" dirty="0">
                <a:solidFill>
                  <a:srgbClr val="A50021"/>
                </a:solidFill>
              </a:rPr>
              <a:t>Impact of Smoking</a:t>
            </a:r>
          </a:p>
          <a:p>
            <a:pPr>
              <a:spcBef>
                <a:spcPts val="0"/>
              </a:spcBef>
              <a:buFont typeface="Arial" panose="020B0604020202020204" pitchFamily="34" charset="0"/>
              <a:buChar char="•"/>
            </a:pPr>
            <a:r>
              <a:rPr lang="en-GB" sz="1400" dirty="0"/>
              <a:t>for 2019/20 the estimated tax gap from illicit tobacco was £2.3 Billion, which represents 9% of cigarette sales</a:t>
            </a:r>
          </a:p>
          <a:p>
            <a:pPr>
              <a:spcBef>
                <a:spcPts val="0"/>
              </a:spcBef>
            </a:pPr>
            <a:endParaRPr lang="en-GB" sz="1400" dirty="0"/>
          </a:p>
          <a:p>
            <a:pPr>
              <a:spcBef>
                <a:spcPts val="0"/>
              </a:spcBef>
            </a:pPr>
            <a:r>
              <a:rPr lang="en-GB" sz="1400" b="1" dirty="0">
                <a:solidFill>
                  <a:srgbClr val="A50021"/>
                </a:solidFill>
              </a:rPr>
              <a:t>Smoking related ill health</a:t>
            </a:r>
          </a:p>
          <a:p>
            <a:pPr>
              <a:spcBef>
                <a:spcPts val="0"/>
              </a:spcBef>
              <a:buFont typeface="Arial" panose="020B0604020202020204" pitchFamily="34" charset="0"/>
              <a:buChar char="•"/>
            </a:pPr>
            <a:r>
              <a:rPr lang="en-GB" sz="1400" dirty="0"/>
              <a:t>in 2019/20 there were 1,398 smoking attributable hospital admissions per 100,000 population (age 35+)</a:t>
            </a:r>
          </a:p>
          <a:p>
            <a:pPr>
              <a:spcBef>
                <a:spcPts val="0"/>
              </a:spcBef>
              <a:buFont typeface="Arial" panose="020B0604020202020204" pitchFamily="34" charset="0"/>
              <a:buChar char="•"/>
            </a:pPr>
            <a:r>
              <a:rPr lang="en-GB" sz="1400" dirty="0"/>
              <a:t>other smoking related health conditions include lung and oral cancers, premature births, low birth weight babies and asthma</a:t>
            </a:r>
          </a:p>
          <a:p>
            <a:pPr>
              <a:spcBef>
                <a:spcPts val="0"/>
              </a:spcBef>
              <a:buFont typeface="Arial" panose="020B0604020202020204" pitchFamily="34" charset="0"/>
              <a:buChar char="•"/>
            </a:pPr>
            <a:endParaRPr lang="en-GB" sz="1400" dirty="0"/>
          </a:p>
          <a:p>
            <a:pPr>
              <a:spcBef>
                <a:spcPts val="0"/>
              </a:spcBef>
            </a:pPr>
            <a:r>
              <a:rPr lang="en-GB" sz="1400" b="1" dirty="0">
                <a:solidFill>
                  <a:srgbClr val="A50021"/>
                </a:solidFill>
              </a:rPr>
              <a:t>Smoking quitters</a:t>
            </a:r>
          </a:p>
          <a:p>
            <a:pPr>
              <a:spcBef>
                <a:spcPts val="0"/>
              </a:spcBef>
              <a:buFont typeface="Arial" panose="020B0604020202020204" pitchFamily="34" charset="0"/>
              <a:buChar char="•"/>
            </a:pPr>
            <a:r>
              <a:rPr lang="en-GB" sz="1400" dirty="0"/>
              <a:t>In 2019/20 221,678 people set a quit date</a:t>
            </a:r>
          </a:p>
          <a:p>
            <a:pPr>
              <a:spcBef>
                <a:spcPts val="0"/>
              </a:spcBef>
              <a:buFont typeface="Arial" panose="020B0604020202020204" pitchFamily="34" charset="0"/>
              <a:buChar char="•"/>
            </a:pPr>
            <a:r>
              <a:rPr lang="en-GB" sz="1400" dirty="0"/>
              <a:t>There were 1,808 successful quitters per 100,000 smokers, 62% of which were CO validated.</a:t>
            </a:r>
          </a:p>
          <a:p>
            <a:pPr>
              <a:buFont typeface="Arial" panose="020B0604020202020204" pitchFamily="34" charset="0"/>
              <a:buChar char="•"/>
            </a:pPr>
            <a:endParaRPr lang="en-GB" sz="1600" dirty="0"/>
          </a:p>
        </p:txBody>
      </p:sp>
    </p:spTree>
    <p:extLst>
      <p:ext uri="{BB962C8B-B14F-4D97-AF65-F5344CB8AC3E}">
        <p14:creationId xmlns:p14="http://schemas.microsoft.com/office/powerpoint/2010/main" val="19248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667960" cy="648072"/>
          </a:xfrm>
        </p:spPr>
        <p:txBody>
          <a:bodyPr>
            <a:normAutofit/>
          </a:bodyPr>
          <a:lstStyle/>
          <a:p>
            <a:r>
              <a:rPr lang="en-GB" sz="2800" spc="0" dirty="0"/>
              <a:t>Smoking prevalence in adults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pPr>
              <a:defRPr/>
            </a:pPr>
            <a:r>
              <a:rPr lang="en-US" dirty="0"/>
              <a:t>Local Tobacco Control Profiles</a:t>
            </a:r>
          </a:p>
        </p:txBody>
      </p:sp>
      <p:sp>
        <p:nvSpPr>
          <p:cNvPr id="3" name="TextBox 2"/>
          <p:cNvSpPr txBox="1"/>
          <p:nvPr/>
        </p:nvSpPr>
        <p:spPr>
          <a:xfrm>
            <a:off x="323528" y="836712"/>
            <a:ext cx="8568952" cy="1815882"/>
          </a:xfrm>
          <a:prstGeom prst="rect">
            <a:avLst/>
          </a:prstGeom>
          <a:noFill/>
        </p:spPr>
        <p:txBody>
          <a:bodyPr wrap="square" rtlCol="0">
            <a:spAutoFit/>
          </a:bodyPr>
          <a:lstStyle/>
          <a:p>
            <a:r>
              <a:rPr lang="en-GB" sz="1400" dirty="0"/>
              <a:t>Various data sources can be used to estimate smoking prevalence in adults, which produce differing results due to the survey method¹. </a:t>
            </a:r>
          </a:p>
          <a:p>
            <a:endParaRPr lang="en-GB" sz="1400" dirty="0"/>
          </a:p>
          <a:p>
            <a:r>
              <a:rPr lang="en-GB" sz="1400" dirty="0"/>
              <a:t>The most widely used survey for estimating</a:t>
            </a:r>
          </a:p>
          <a:p>
            <a:r>
              <a:rPr lang="en-GB" sz="1400" dirty="0"/>
              <a:t>smoking prevalence is the Annual Population</a:t>
            </a:r>
          </a:p>
          <a:p>
            <a:r>
              <a:rPr lang="en-GB" sz="1400" dirty="0"/>
              <a:t>Survey due to its large sample size and </a:t>
            </a:r>
          </a:p>
          <a:p>
            <a:r>
              <a:rPr lang="en-GB" sz="1400" dirty="0"/>
              <a:t>frequency (around 175,000 people in </a:t>
            </a:r>
          </a:p>
          <a:p>
            <a:r>
              <a:rPr lang="en-GB" sz="1400" dirty="0"/>
              <a:t>England per year).</a:t>
            </a:r>
          </a:p>
        </p:txBody>
      </p:sp>
      <p:sp>
        <p:nvSpPr>
          <p:cNvPr id="10" name="Content Placeholder 9"/>
          <p:cNvSpPr>
            <a:spLocks noGrp="1"/>
          </p:cNvSpPr>
          <p:nvPr>
            <p:ph idx="1"/>
          </p:nvPr>
        </p:nvSpPr>
        <p:spPr>
          <a:xfrm>
            <a:off x="455143" y="5805264"/>
            <a:ext cx="8509345" cy="360040"/>
          </a:xfrm>
        </p:spPr>
        <p:txBody>
          <a:bodyPr/>
          <a:lstStyle/>
          <a:p>
            <a:pPr>
              <a:spcBef>
                <a:spcPts val="0"/>
              </a:spcBef>
            </a:pPr>
            <a:r>
              <a:rPr lang="en-GB" sz="1100" dirty="0"/>
              <a:t>1  </a:t>
            </a:r>
            <a:r>
              <a:rPr lang="en-GB" sz="1100" dirty="0">
                <a:hlinkClick r:id="rId3"/>
              </a:rPr>
              <a:t>https://fingertips.phe.org.uk/profile/tobacco-control/supporting-information/further-info</a:t>
            </a:r>
            <a:r>
              <a:rPr lang="en-GB" sz="1100" dirty="0"/>
              <a:t> for more details</a:t>
            </a:r>
          </a:p>
          <a:p>
            <a:pPr>
              <a:spcBef>
                <a:spcPts val="0"/>
              </a:spcBef>
            </a:pPr>
            <a:r>
              <a:rPr lang="en-GB" sz="1100" dirty="0"/>
              <a:t>2  </a:t>
            </a:r>
            <a:r>
              <a:rPr lang="en-GB" sz="1100" dirty="0">
                <a:hlinkClick r:id="rId4"/>
              </a:rPr>
              <a:t>https://www.gov.uk/government/publications/towards-a-smoke-free-generation-tobacco-control-plan-for-england</a:t>
            </a:r>
            <a:r>
              <a:rPr lang="en-GB" sz="1100" dirty="0"/>
              <a:t> </a:t>
            </a:r>
          </a:p>
        </p:txBody>
      </p:sp>
      <p:sp>
        <p:nvSpPr>
          <p:cNvPr id="13" name="TextBox 12"/>
          <p:cNvSpPr txBox="1"/>
          <p:nvPr/>
        </p:nvSpPr>
        <p:spPr>
          <a:xfrm>
            <a:off x="4427984" y="2552124"/>
            <a:ext cx="4464496" cy="3323987"/>
          </a:xfrm>
          <a:prstGeom prst="rect">
            <a:avLst/>
          </a:prstGeom>
          <a:noFill/>
        </p:spPr>
        <p:txBody>
          <a:bodyPr wrap="square" rtlCol="0">
            <a:spAutoFit/>
          </a:bodyPr>
          <a:lstStyle/>
          <a:p>
            <a:r>
              <a:rPr lang="en-GB" sz="1400" dirty="0"/>
              <a:t>Smoking prevalence (APS) in Upper Tier Local Authorities ranged from 5.5% in Wokingham to 20.8% in Manchester in 2020.</a:t>
            </a:r>
          </a:p>
          <a:p>
            <a:endParaRPr lang="en-GB" sz="1400" dirty="0"/>
          </a:p>
          <a:p>
            <a:r>
              <a:rPr lang="en-GB" sz="1400" dirty="0"/>
              <a:t>As the data in 2020 cannot be compared to previous years, only trends up to 2019 can be shown. There has been a decline in smoking prevalence in recent years (from 19.8% in 2011 to 13.9% in 2019), however, as highlighted in the 2017 Tobacco Control Plan², there remains a higher prevalence of smoking in routine and manual occupations compared with England as a whole (32.1% in 2011 to 23.2% in 2019). The gap between smoking prevalence in routine &amp; manual and other occupations has widened between 2012 (odds ratio 2.27) and 2019 (odds ratio 2.46).</a:t>
            </a:r>
          </a:p>
        </p:txBody>
      </p:sp>
      <p:pic>
        <p:nvPicPr>
          <p:cNvPr id="7" name="Picture 6">
            <a:extLst>
              <a:ext uri="{FF2B5EF4-FFF2-40B4-BE49-F238E27FC236}">
                <a16:creationId xmlns:a16="http://schemas.microsoft.com/office/drawing/2014/main" id="{6F77BEC4-54CA-4BCA-BCE7-2B25CDADAE7B}"/>
              </a:ext>
            </a:extLst>
          </p:cNvPr>
          <p:cNvPicPr>
            <a:picLocks noChangeAspect="1"/>
          </p:cNvPicPr>
          <p:nvPr/>
        </p:nvPicPr>
        <p:blipFill>
          <a:blip r:embed="rId5"/>
          <a:stretch>
            <a:fillRect/>
          </a:stretch>
        </p:blipFill>
        <p:spPr>
          <a:xfrm>
            <a:off x="53694" y="2864026"/>
            <a:ext cx="4191714" cy="2592000"/>
          </a:xfrm>
          <a:prstGeom prst="rect">
            <a:avLst/>
          </a:prstGeom>
        </p:spPr>
      </p:pic>
      <p:pic>
        <p:nvPicPr>
          <p:cNvPr id="8" name="Picture 7">
            <a:extLst>
              <a:ext uri="{FF2B5EF4-FFF2-40B4-BE49-F238E27FC236}">
                <a16:creationId xmlns:a16="http://schemas.microsoft.com/office/drawing/2014/main" id="{CB71A2BB-8C8F-460C-9FE4-3843D2A98DD9}"/>
              </a:ext>
            </a:extLst>
          </p:cNvPr>
          <p:cNvPicPr>
            <a:picLocks noChangeAspect="1"/>
          </p:cNvPicPr>
          <p:nvPr/>
        </p:nvPicPr>
        <p:blipFill>
          <a:blip r:embed="rId6"/>
          <a:stretch>
            <a:fillRect/>
          </a:stretch>
        </p:blipFill>
        <p:spPr>
          <a:xfrm>
            <a:off x="4572000" y="1287379"/>
            <a:ext cx="3759732" cy="1121324"/>
          </a:xfrm>
          <a:prstGeom prst="rect">
            <a:avLst/>
          </a:prstGeom>
        </p:spPr>
      </p:pic>
    </p:spTree>
    <p:extLst>
      <p:ext uri="{BB962C8B-B14F-4D97-AF65-F5344CB8AC3E}">
        <p14:creationId xmlns:p14="http://schemas.microsoft.com/office/powerpoint/2010/main" val="97320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667960" cy="648072"/>
          </a:xfrm>
        </p:spPr>
        <p:txBody>
          <a:bodyPr>
            <a:normAutofit fontScale="90000"/>
          </a:bodyPr>
          <a:lstStyle/>
          <a:p>
            <a:r>
              <a:rPr lang="en-GB" sz="3100" spc="0" dirty="0"/>
              <a:t>Smoking prevalence in adults</a:t>
            </a:r>
            <a:br>
              <a:rPr lang="en-GB" spc="0" dirty="0"/>
            </a:br>
            <a:r>
              <a:rPr lang="en-GB" sz="2700" spc="0" dirty="0"/>
              <a:t>Inequalities in smoking prevalence: APS 2020</a:t>
            </a:r>
          </a:p>
        </p:txBody>
      </p:sp>
      <p:sp>
        <p:nvSpPr>
          <p:cNvPr id="4" name="Slide Number Placeholder 3"/>
          <p:cNvSpPr>
            <a:spLocks noGrp="1"/>
          </p:cNvSpPr>
          <p:nvPr>
            <p:ph type="sldNum" sz="quarter" idx="10"/>
          </p:nvPr>
        </p:nvSpPr>
        <p:spPr>
          <a:solidFill>
            <a:srgbClr val="98002E"/>
          </a:solidFill>
        </p:spPr>
        <p:txBody>
          <a:bodyPr/>
          <a:lstStyle/>
          <a:p>
            <a:pPr marL="531813">
              <a:defRPr/>
            </a:pPr>
            <a:r>
              <a:rPr lang="en-US"/>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pPr>
              <a:defRPr/>
            </a:pPr>
            <a:r>
              <a:rPr lang="en-US"/>
              <a:t>Local Tobacco Control Profiles</a:t>
            </a:r>
            <a:endParaRPr lang="en-US" dirty="0"/>
          </a:p>
        </p:txBody>
      </p:sp>
      <p:sp>
        <p:nvSpPr>
          <p:cNvPr id="7" name="Content Placeholder 6"/>
          <p:cNvSpPr>
            <a:spLocks noGrp="1"/>
          </p:cNvSpPr>
          <p:nvPr>
            <p:ph idx="1"/>
          </p:nvPr>
        </p:nvSpPr>
        <p:spPr>
          <a:xfrm>
            <a:off x="107504" y="1340768"/>
            <a:ext cx="8928992" cy="4811687"/>
          </a:xfrm>
        </p:spPr>
        <p:txBody>
          <a:bodyPr numCol="2" spcCol="180000"/>
          <a:lstStyle/>
          <a:p>
            <a:pPr>
              <a:spcBef>
                <a:spcPts val="0"/>
              </a:spcBef>
            </a:pPr>
            <a:endParaRPr lang="en-GB" dirty="0">
              <a:solidFill>
                <a:srgbClr val="FF0000"/>
              </a:solidFill>
            </a:endParaRPr>
          </a:p>
          <a:p>
            <a:endParaRPr lang="en-GB" dirty="0"/>
          </a:p>
        </p:txBody>
      </p:sp>
      <p:pic>
        <p:nvPicPr>
          <p:cNvPr id="9" name="Picture 8" descr="Chart, bar chart&#10;&#10;Description automatically generated">
            <a:extLst>
              <a:ext uri="{FF2B5EF4-FFF2-40B4-BE49-F238E27FC236}">
                <a16:creationId xmlns:a16="http://schemas.microsoft.com/office/drawing/2014/main" id="{042819AA-1684-4548-B64C-23ED165F84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6721" y="3971000"/>
            <a:ext cx="3831704" cy="2332834"/>
          </a:xfrm>
          <a:prstGeom prst="rect">
            <a:avLst/>
          </a:prstGeom>
        </p:spPr>
      </p:pic>
      <p:pic>
        <p:nvPicPr>
          <p:cNvPr id="13" name="Picture 12">
            <a:extLst>
              <a:ext uri="{FF2B5EF4-FFF2-40B4-BE49-F238E27FC236}">
                <a16:creationId xmlns:a16="http://schemas.microsoft.com/office/drawing/2014/main" id="{E761E835-7DFF-4ED7-AEA5-2DF19D0ECEF0}"/>
              </a:ext>
            </a:extLst>
          </p:cNvPr>
          <p:cNvPicPr>
            <a:picLocks noChangeAspect="1"/>
          </p:cNvPicPr>
          <p:nvPr/>
        </p:nvPicPr>
        <p:blipFill>
          <a:blip r:embed="rId4"/>
          <a:stretch>
            <a:fillRect/>
          </a:stretch>
        </p:blipFill>
        <p:spPr>
          <a:xfrm>
            <a:off x="467544" y="1150241"/>
            <a:ext cx="3347150" cy="4900523"/>
          </a:xfrm>
          <a:prstGeom prst="rect">
            <a:avLst/>
          </a:prstGeom>
        </p:spPr>
      </p:pic>
      <p:pic>
        <p:nvPicPr>
          <p:cNvPr id="3" name="Picture 2">
            <a:extLst>
              <a:ext uri="{FF2B5EF4-FFF2-40B4-BE49-F238E27FC236}">
                <a16:creationId xmlns:a16="http://schemas.microsoft.com/office/drawing/2014/main" id="{1FE5C8A7-4F15-4D07-AD5D-9E3DE0C0566D}"/>
              </a:ext>
            </a:extLst>
          </p:cNvPr>
          <p:cNvPicPr>
            <a:picLocks noChangeAspect="1"/>
          </p:cNvPicPr>
          <p:nvPr/>
        </p:nvPicPr>
        <p:blipFill>
          <a:blip r:embed="rId5"/>
          <a:stretch>
            <a:fillRect/>
          </a:stretch>
        </p:blipFill>
        <p:spPr>
          <a:xfrm>
            <a:off x="4628330" y="1064990"/>
            <a:ext cx="3208783" cy="2951726"/>
          </a:xfrm>
          <a:prstGeom prst="rect">
            <a:avLst/>
          </a:prstGeom>
        </p:spPr>
      </p:pic>
    </p:spTree>
    <p:extLst>
      <p:ext uri="{BB962C8B-B14F-4D97-AF65-F5344CB8AC3E}">
        <p14:creationId xmlns:p14="http://schemas.microsoft.com/office/powerpoint/2010/main" val="3654922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51936" cy="648072"/>
          </a:xfrm>
        </p:spPr>
        <p:txBody>
          <a:bodyPr>
            <a:normAutofit fontScale="90000"/>
          </a:bodyPr>
          <a:lstStyle/>
          <a:p>
            <a:r>
              <a:rPr lang="en-GB" sz="3100" spc="0" dirty="0"/>
              <a:t>Smoking prevalence in adults</a:t>
            </a:r>
            <a:br>
              <a:rPr lang="en-GB" sz="3100" spc="0" dirty="0"/>
            </a:br>
            <a:r>
              <a:rPr lang="en-GB" sz="2700" spc="0" dirty="0"/>
              <a:t>Pregnancy and mental health</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pPr>
              <a:defRPr/>
            </a:pPr>
            <a:r>
              <a:rPr lang="en-US"/>
              <a:t>Local Tobacco Control Profiles</a:t>
            </a:r>
            <a:endParaRPr lang="en-US" dirty="0"/>
          </a:p>
        </p:txBody>
      </p:sp>
      <p:sp>
        <p:nvSpPr>
          <p:cNvPr id="7" name="Content Placeholder 6"/>
          <p:cNvSpPr>
            <a:spLocks noGrp="1"/>
          </p:cNvSpPr>
          <p:nvPr>
            <p:ph idx="1"/>
          </p:nvPr>
        </p:nvSpPr>
        <p:spPr>
          <a:xfrm>
            <a:off x="467544" y="1196753"/>
            <a:ext cx="4608512" cy="1800199"/>
          </a:xfrm>
        </p:spPr>
        <p:txBody>
          <a:bodyPr numCol="1" spcCol="180000"/>
          <a:lstStyle/>
          <a:p>
            <a:pPr marL="0" indent="0"/>
            <a:r>
              <a:rPr lang="en-GB" sz="1400" dirty="0"/>
              <a:t>9.6% of women were recorded as </a:t>
            </a:r>
            <a:r>
              <a:rPr lang="en-GB" sz="1400" b="1" dirty="0"/>
              <a:t>smokers at time of delivery</a:t>
            </a:r>
            <a:r>
              <a:rPr lang="en-GB" sz="1400" dirty="0"/>
              <a:t> in 2020/21. There continues to be variation between CCG’s, with values ranging from 1.9% in NHS West London to 21.4% in NHS Blackpool. The proportion of unknowns in the recording of smoking status remains a concern (1.3% of maternities in 2020/21). </a:t>
            </a:r>
            <a:endParaRPr lang="en-GB" sz="1600" dirty="0"/>
          </a:p>
        </p:txBody>
      </p:sp>
      <p:sp>
        <p:nvSpPr>
          <p:cNvPr id="3" name="Rectangle 2"/>
          <p:cNvSpPr/>
          <p:nvPr/>
        </p:nvSpPr>
        <p:spPr>
          <a:xfrm>
            <a:off x="395536" y="2636912"/>
            <a:ext cx="4680520" cy="3528392"/>
          </a:xfrm>
          <a:prstGeom prst="rect">
            <a:avLst/>
          </a:prstGeom>
          <a:noFill/>
          <a:ln w="19050">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r>
              <a:rPr lang="en-GB" sz="1400" dirty="0">
                <a:solidFill>
                  <a:schemeClr val="tx1"/>
                </a:solidFill>
              </a:rPr>
              <a:t>40.5% of </a:t>
            </a:r>
            <a:r>
              <a:rPr lang="en-GB" sz="1400" b="1" dirty="0">
                <a:solidFill>
                  <a:schemeClr val="tx1"/>
                </a:solidFill>
              </a:rPr>
              <a:t>adults with serious mental illness </a:t>
            </a:r>
            <a:r>
              <a:rPr lang="en-GB" sz="1400" dirty="0">
                <a:solidFill>
                  <a:schemeClr val="tx1"/>
                </a:solidFill>
              </a:rPr>
              <a:t>were recorded as current smokers in 2014/15, with all local authorities recording proportions significantly higher than the smoking prevalence in England (16.9% in 2015). Values ranged from 52.3% in Kingston upon Hull to 27.2% in Harrow. </a:t>
            </a:r>
          </a:p>
          <a:p>
            <a:pPr marL="0" indent="0"/>
            <a:endParaRPr lang="en-GB" sz="1400" dirty="0">
              <a:solidFill>
                <a:schemeClr val="tx1"/>
              </a:solidFill>
            </a:endParaRPr>
          </a:p>
          <a:p>
            <a:pPr marL="0" indent="0"/>
            <a:r>
              <a:rPr lang="en-GB" sz="1400" dirty="0">
                <a:solidFill>
                  <a:schemeClr val="tx1"/>
                </a:solidFill>
              </a:rPr>
              <a:t>Further indicators calculated from the GP Patient Survey show that 25.8% of </a:t>
            </a:r>
            <a:r>
              <a:rPr lang="en-GB" sz="1400" b="1" dirty="0">
                <a:solidFill>
                  <a:schemeClr val="tx1"/>
                </a:solidFill>
              </a:rPr>
              <a:t>adults with a long term mental health condition </a:t>
            </a:r>
            <a:r>
              <a:rPr lang="en-GB" sz="1400" dirty="0">
                <a:solidFill>
                  <a:schemeClr val="tx1"/>
                </a:solidFill>
              </a:rPr>
              <a:t>were smokers in 2019/20 compared with 14.3% of all respondents in the same survey  in this period. Rates range from 42.7% in Tower Hamlets to 11.8% in Herefordshire. The gap in smoking prevalence by mental health status has narrowed between 2013/14 (odds ratio 2.79) and 2019/20 (odds ratio 2.36). </a:t>
            </a:r>
          </a:p>
        </p:txBody>
      </p:sp>
      <p:pic>
        <p:nvPicPr>
          <p:cNvPr id="9" name="Picture 8">
            <a:extLst>
              <a:ext uri="{FF2B5EF4-FFF2-40B4-BE49-F238E27FC236}">
                <a16:creationId xmlns:a16="http://schemas.microsoft.com/office/drawing/2014/main" id="{FA29DA22-074A-4D1F-B655-48C818F10E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3093" y="1503724"/>
            <a:ext cx="3771395" cy="4661580"/>
          </a:xfrm>
          <a:prstGeom prst="rect">
            <a:avLst/>
          </a:prstGeom>
        </p:spPr>
      </p:pic>
      <p:pic>
        <p:nvPicPr>
          <p:cNvPr id="10" name="Picture 9">
            <a:extLst>
              <a:ext uri="{FF2B5EF4-FFF2-40B4-BE49-F238E27FC236}">
                <a16:creationId xmlns:a16="http://schemas.microsoft.com/office/drawing/2014/main" id="{367E8A00-C41F-4911-9916-3ADF45BCD5FD}"/>
              </a:ext>
            </a:extLst>
          </p:cNvPr>
          <p:cNvPicPr>
            <a:picLocks noChangeAspect="1"/>
          </p:cNvPicPr>
          <p:nvPr/>
        </p:nvPicPr>
        <p:blipFill>
          <a:blip r:embed="rId4"/>
          <a:stretch>
            <a:fillRect/>
          </a:stretch>
        </p:blipFill>
        <p:spPr>
          <a:xfrm>
            <a:off x="5076056" y="1955843"/>
            <a:ext cx="3168352" cy="393036"/>
          </a:xfrm>
          <a:prstGeom prst="rect">
            <a:avLst/>
          </a:prstGeom>
        </p:spPr>
      </p:pic>
    </p:spTree>
    <p:extLst>
      <p:ext uri="{BB962C8B-B14F-4D97-AF65-F5344CB8AC3E}">
        <p14:creationId xmlns:p14="http://schemas.microsoft.com/office/powerpoint/2010/main" val="125579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739968" cy="648072"/>
          </a:xfrm>
        </p:spPr>
        <p:txBody>
          <a:bodyPr>
            <a:normAutofit/>
          </a:bodyPr>
          <a:lstStyle/>
          <a:p>
            <a:r>
              <a:rPr lang="en-GB" sz="2800" spc="0" dirty="0"/>
              <a:t>Smoking prevalence in young people</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pPr>
              <a:defRPr/>
            </a:pPr>
            <a:r>
              <a:rPr lang="en-US"/>
              <a:t>Local Tobacco Control Profiles</a:t>
            </a:r>
            <a:endParaRPr lang="en-US" dirty="0"/>
          </a:p>
        </p:txBody>
      </p:sp>
      <p:sp>
        <p:nvSpPr>
          <p:cNvPr id="7" name="Content Placeholder 6"/>
          <p:cNvSpPr>
            <a:spLocks noGrp="1"/>
          </p:cNvSpPr>
          <p:nvPr>
            <p:ph idx="1"/>
          </p:nvPr>
        </p:nvSpPr>
        <p:spPr>
          <a:xfrm>
            <a:off x="395536" y="924472"/>
            <a:ext cx="4176464" cy="5315964"/>
          </a:xfrm>
        </p:spPr>
        <p:txBody>
          <a:bodyPr numCol="1" spcCol="180000"/>
          <a:lstStyle/>
          <a:p>
            <a:pPr marL="0" indent="0">
              <a:spcBef>
                <a:spcPts val="0"/>
              </a:spcBef>
            </a:pPr>
            <a:r>
              <a:rPr lang="en-GB" sz="1400" dirty="0"/>
              <a:t>There are two surveys used to estimate </a:t>
            </a:r>
            <a:r>
              <a:rPr lang="en-GB" sz="1400" b="1" dirty="0"/>
              <a:t>smoking prevalence in young people at age 15</a:t>
            </a:r>
            <a:r>
              <a:rPr lang="en-GB" sz="1400" dirty="0"/>
              <a:t>.</a:t>
            </a:r>
          </a:p>
          <a:p>
            <a:pPr marL="0" indent="0">
              <a:spcBef>
                <a:spcPts val="0"/>
              </a:spcBef>
            </a:pPr>
            <a:endParaRPr lang="en-GB" sz="1400" dirty="0"/>
          </a:p>
          <a:p>
            <a:pPr marL="0" indent="0">
              <a:spcBef>
                <a:spcPts val="0"/>
              </a:spcBef>
            </a:pPr>
            <a:r>
              <a:rPr lang="en-GB" sz="1400" dirty="0"/>
              <a:t>The Smoking, Drinking and Drug Use in Young People is a biennial (previously annual) survey, providing national estimates for regular smokers and occasional smokers: </a:t>
            </a:r>
          </a:p>
          <a:p>
            <a:pPr marL="285750" indent="-285750">
              <a:spcBef>
                <a:spcPts val="0"/>
              </a:spcBef>
              <a:buFont typeface="Arial" panose="020B0604020202020204" pitchFamily="34" charset="0"/>
              <a:buChar char="•"/>
            </a:pPr>
            <a:r>
              <a:rPr lang="en-GB" sz="1400" dirty="0"/>
              <a:t>latest figures for 2018 showed 5.3% of 15 year olds smoked regularly and a further 6.1% smoked occasionally</a:t>
            </a:r>
          </a:p>
          <a:p>
            <a:pPr marL="285750" indent="-285750">
              <a:spcBef>
                <a:spcPts val="0"/>
              </a:spcBef>
              <a:buFont typeface="Arial" panose="020B0604020202020204" pitchFamily="34" charset="0"/>
              <a:buChar char="•"/>
            </a:pPr>
            <a:r>
              <a:rPr lang="en-GB" sz="1400" dirty="0"/>
              <a:t>25% of 15 year olds had tried an e-cigarette in 2018 and 2% were regular users</a:t>
            </a:r>
            <a:endParaRPr lang="en-GB" sz="1000" dirty="0"/>
          </a:p>
        </p:txBody>
      </p:sp>
      <p:pic>
        <p:nvPicPr>
          <p:cNvPr id="6" name="Picture 5">
            <a:extLst>
              <a:ext uri="{FF2B5EF4-FFF2-40B4-BE49-F238E27FC236}">
                <a16:creationId xmlns:a16="http://schemas.microsoft.com/office/drawing/2014/main" id="{D354DDAF-BFF9-4078-A40F-B7AAC9D13E56}"/>
              </a:ext>
            </a:extLst>
          </p:cNvPr>
          <p:cNvPicPr>
            <a:picLocks noChangeAspect="1"/>
          </p:cNvPicPr>
          <p:nvPr/>
        </p:nvPicPr>
        <p:blipFill rotWithShape="1">
          <a:blip r:embed="rId3"/>
          <a:srcRect l="5901" t="28579" r="37400" b="9681"/>
          <a:stretch/>
        </p:blipFill>
        <p:spPr>
          <a:xfrm>
            <a:off x="318592" y="3512651"/>
            <a:ext cx="4109392" cy="2796670"/>
          </a:xfrm>
          <a:prstGeom prst="rect">
            <a:avLst/>
          </a:prstGeom>
        </p:spPr>
      </p:pic>
      <p:sp>
        <p:nvSpPr>
          <p:cNvPr id="8" name="Content Placeholder 6">
            <a:extLst>
              <a:ext uri="{FF2B5EF4-FFF2-40B4-BE49-F238E27FC236}">
                <a16:creationId xmlns:a16="http://schemas.microsoft.com/office/drawing/2014/main" id="{C1A19761-8D07-4345-84D4-80A4FE247A39}"/>
              </a:ext>
            </a:extLst>
          </p:cNvPr>
          <p:cNvSpPr txBox="1">
            <a:spLocks/>
          </p:cNvSpPr>
          <p:nvPr/>
        </p:nvSpPr>
        <p:spPr bwMode="auto">
          <a:xfrm>
            <a:off x="4746575" y="924472"/>
            <a:ext cx="4078833" cy="5315964"/>
          </a:xfrm>
          <a:prstGeom prst="rect">
            <a:avLst/>
          </a:prstGeom>
          <a:noFill/>
          <a:ln w="9525">
            <a:noFill/>
            <a:miter lim="800000"/>
            <a:headEnd/>
            <a:tailEnd/>
          </a:ln>
        </p:spPr>
        <p:txBody>
          <a:bodyPr vert="horz" wrap="square" lIns="0" tIns="0" rIns="0" bIns="0" numCol="1" spcCol="180000" anchor="t" anchorCtr="0" compatLnSpc="1">
            <a:prstTxWarp prst="textNoShape">
              <a:avLst/>
            </a:prstTxWarp>
          </a:bodyPr>
          <a:lstStyle>
            <a:lvl1pPr marL="342900" indent="-342900" algn="l" rtl="0" eaLnBrk="0" fontAlgn="base" hangingPunct="0">
              <a:spcBef>
                <a:spcPts val="120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pPr>
            <a:r>
              <a:rPr lang="en-GB" sz="1400" dirty="0"/>
              <a:t>The What about </a:t>
            </a:r>
            <a:r>
              <a:rPr lang="en-GB" sz="1400" dirty="0" err="1"/>
              <a:t>YOUth</a:t>
            </a:r>
            <a:r>
              <a:rPr lang="en-GB" sz="1400" dirty="0"/>
              <a:t>? survey was carried out in 2014/15* and provides local authority estimates, although there are currently no plans for this to be repeated. Some key findings from the survey were:</a:t>
            </a:r>
          </a:p>
          <a:p>
            <a:pPr marL="0" indent="0">
              <a:spcBef>
                <a:spcPts val="0"/>
              </a:spcBef>
            </a:pPr>
            <a:endParaRPr lang="en-GB" sz="1400" dirty="0"/>
          </a:p>
          <a:p>
            <a:pPr marL="285750" indent="-285750">
              <a:spcBef>
                <a:spcPts val="0"/>
              </a:spcBef>
              <a:buFont typeface="Arial" panose="020B0604020202020204" pitchFamily="34" charset="0"/>
              <a:buChar char="•"/>
            </a:pPr>
            <a:r>
              <a:rPr lang="en-GB" sz="1400" dirty="0"/>
              <a:t>regular smoking prevalence was 5.5%</a:t>
            </a:r>
          </a:p>
          <a:p>
            <a:pPr marL="285750" indent="-285750">
              <a:spcBef>
                <a:spcPts val="0"/>
              </a:spcBef>
              <a:buFont typeface="Arial" panose="020B0604020202020204" pitchFamily="34" charset="0"/>
              <a:buChar char="•"/>
            </a:pPr>
            <a:r>
              <a:rPr lang="en-GB" sz="1400" dirty="0"/>
              <a:t>occasional smoking prevalence was 2.7%</a:t>
            </a:r>
          </a:p>
          <a:p>
            <a:pPr marL="285750" indent="-285750">
              <a:spcBef>
                <a:spcPts val="0"/>
              </a:spcBef>
              <a:buFont typeface="Arial" panose="020B0604020202020204" pitchFamily="34" charset="0"/>
              <a:buChar char="•"/>
            </a:pPr>
            <a:r>
              <a:rPr lang="en-GB" sz="1400" dirty="0"/>
              <a:t>the highest prevalence of regular smoking was 11.1% in Blackpool and the lowest was 1.3% in Waltham Forest</a:t>
            </a:r>
          </a:p>
          <a:p>
            <a:pPr marL="285750" indent="-285750">
              <a:spcBef>
                <a:spcPts val="0"/>
              </a:spcBef>
              <a:buFont typeface="Arial" panose="020B0604020202020204" pitchFamily="34" charset="0"/>
              <a:buChar char="•"/>
            </a:pPr>
            <a:r>
              <a:rPr lang="en-GB" sz="1400" dirty="0"/>
              <a:t>occasional smoking ranged from 7.6% in Richmond upon Thames to 0.6% in Sandwell. </a:t>
            </a:r>
          </a:p>
          <a:p>
            <a:pPr marL="285750" indent="-285750">
              <a:spcBef>
                <a:spcPts val="0"/>
              </a:spcBef>
              <a:buFont typeface="Arial" panose="020B0604020202020204" pitchFamily="34" charset="0"/>
              <a:buChar char="•"/>
            </a:pPr>
            <a:r>
              <a:rPr lang="en-GB" sz="1400" dirty="0"/>
              <a:t>there appears to be no relationship between smoking at age 15 and deprivation levels in the local authority</a:t>
            </a:r>
          </a:p>
          <a:p>
            <a:pPr marL="285750" indent="-285750">
              <a:spcBef>
                <a:spcPts val="0"/>
              </a:spcBef>
              <a:buFont typeface="Arial" panose="020B0604020202020204" pitchFamily="34" charset="0"/>
              <a:buChar char="•"/>
            </a:pPr>
            <a:r>
              <a:rPr lang="en-GB" sz="1400" dirty="0"/>
              <a:t>18.4% of 15 year olds have ever tried an e-cigarette, and 15.2% have ever used other tobacco products</a:t>
            </a:r>
            <a:br>
              <a:rPr lang="en-GB" sz="1400" dirty="0"/>
            </a:br>
            <a:endParaRPr lang="en-GB" sz="1400" dirty="0"/>
          </a:p>
          <a:p>
            <a:pPr marL="0" indent="0">
              <a:spcBef>
                <a:spcPts val="0"/>
              </a:spcBef>
            </a:pPr>
            <a:endParaRPr lang="en-GB" sz="1100" dirty="0"/>
          </a:p>
          <a:p>
            <a:pPr marL="0" indent="0">
              <a:spcBef>
                <a:spcPts val="0"/>
              </a:spcBef>
            </a:pPr>
            <a:r>
              <a:rPr lang="en-GB" sz="1000" dirty="0"/>
              <a:t>* The smoking prevalence estimates from the What About </a:t>
            </a:r>
            <a:r>
              <a:rPr lang="en-GB" sz="1000" dirty="0" err="1"/>
              <a:t>YOUth</a:t>
            </a:r>
            <a:r>
              <a:rPr lang="en-GB" sz="1000" dirty="0"/>
              <a:t>? (WAY) survey are lower than those seen in the SDD survey. This is likely to be mainly due to the differences in survey method used. The WAY survey was answered at home whereas the SDD survey was answered at school under exam conditions. It appears that 15 year olds feel more able to honestly answer questions on smoking when asked away from the home setting.</a:t>
            </a:r>
          </a:p>
        </p:txBody>
      </p:sp>
    </p:spTree>
    <p:extLst>
      <p:ext uri="{BB962C8B-B14F-4D97-AF65-F5344CB8AC3E}">
        <p14:creationId xmlns:p14="http://schemas.microsoft.com/office/powerpoint/2010/main" val="7135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739968" cy="648072"/>
          </a:xfrm>
        </p:spPr>
        <p:txBody>
          <a:bodyPr>
            <a:normAutofit fontScale="90000"/>
          </a:bodyPr>
          <a:lstStyle/>
          <a:p>
            <a:r>
              <a:rPr lang="en-GB" sz="2800" spc="0" dirty="0"/>
              <a:t>Smoking prevalence in adults admitted to treatment for substance misuse (NDTMS)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pPr>
              <a:defRPr/>
            </a:pPr>
            <a:r>
              <a:rPr lang="en-US"/>
              <a:t>Local Tobacco Control Profiles</a:t>
            </a:r>
            <a:endParaRPr lang="en-US" dirty="0"/>
          </a:p>
        </p:txBody>
      </p:sp>
      <p:sp>
        <p:nvSpPr>
          <p:cNvPr id="7" name="Content Placeholder 6"/>
          <p:cNvSpPr>
            <a:spLocks noGrp="1"/>
          </p:cNvSpPr>
          <p:nvPr>
            <p:ph idx="1"/>
          </p:nvPr>
        </p:nvSpPr>
        <p:spPr>
          <a:xfrm>
            <a:off x="395537" y="1199787"/>
            <a:ext cx="4176464" cy="1508538"/>
          </a:xfrm>
        </p:spPr>
        <p:txBody>
          <a:bodyPr numCol="1" spcCol="180000"/>
          <a:lstStyle/>
          <a:p>
            <a:pPr marL="0" indent="0">
              <a:spcBef>
                <a:spcPts val="0"/>
              </a:spcBef>
            </a:pPr>
            <a:r>
              <a:rPr lang="en-GB" sz="1400" dirty="0"/>
              <a:t>The latest PHE publication on the National Drug Treatment Monitoring System (NDTMS) reported that nearly 49,000 people said they had smoked tobacco in the 28 days before starting treatment yet only around 3% were recorded as having been offered referrals for smoking cessation interventions</a:t>
            </a:r>
            <a:r>
              <a:rPr lang="en-GB" sz="1400" baseline="30000" dirty="0"/>
              <a:t>3</a:t>
            </a:r>
            <a:r>
              <a:rPr lang="en-GB" sz="1400" dirty="0"/>
              <a:t>. </a:t>
            </a:r>
            <a:endParaRPr lang="en-GB" sz="1000" dirty="0"/>
          </a:p>
        </p:txBody>
      </p:sp>
      <p:sp>
        <p:nvSpPr>
          <p:cNvPr id="8" name="Content Placeholder 6">
            <a:extLst>
              <a:ext uri="{FF2B5EF4-FFF2-40B4-BE49-F238E27FC236}">
                <a16:creationId xmlns:a16="http://schemas.microsoft.com/office/drawing/2014/main" id="{C1A19761-8D07-4345-84D4-80A4FE247A39}"/>
              </a:ext>
            </a:extLst>
          </p:cNvPr>
          <p:cNvSpPr txBox="1">
            <a:spLocks/>
          </p:cNvSpPr>
          <p:nvPr/>
        </p:nvSpPr>
        <p:spPr bwMode="auto">
          <a:xfrm>
            <a:off x="5004048" y="1196476"/>
            <a:ext cx="3839529" cy="4465917"/>
          </a:xfrm>
          <a:prstGeom prst="rect">
            <a:avLst/>
          </a:prstGeom>
          <a:noFill/>
          <a:ln w="9525">
            <a:noFill/>
            <a:miter lim="800000"/>
            <a:headEnd/>
            <a:tailEnd/>
          </a:ln>
        </p:spPr>
        <p:txBody>
          <a:bodyPr vert="horz" wrap="square" lIns="0" tIns="0" rIns="0" bIns="0" numCol="1" spcCol="180000" anchor="t" anchorCtr="0" compatLnSpc="1">
            <a:prstTxWarp prst="textNoShape">
              <a:avLst/>
            </a:prstTxWarp>
          </a:bodyPr>
          <a:lstStyle>
            <a:lvl1pPr marL="342900" indent="-342900" algn="l" rtl="0" eaLnBrk="0" fontAlgn="base" hangingPunct="0">
              <a:spcBef>
                <a:spcPts val="120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pPr>
            <a:r>
              <a:rPr lang="en-GB" sz="1400" dirty="0"/>
              <a:t>Smoking prevalence varied depending on the substances that individuals were receiving treatment for, however all groups had significantly higher smoking prevalence than the general population (13.9% in 2019, estimated from the Annual Population Survey (APS) – the teal line on the chart) and other high risk groups such as routine and manual workers (23.2% in 2019, APS) and those with a long-term mental health condition (25.8% in 2019/20, GP Patient Survey).</a:t>
            </a:r>
          </a:p>
          <a:p>
            <a:pPr marL="0" indent="0">
              <a:spcBef>
                <a:spcPts val="0"/>
              </a:spcBef>
            </a:pPr>
            <a:endParaRPr lang="en-GB" sz="1400" dirty="0">
              <a:highlight>
                <a:srgbClr val="FFFF00"/>
              </a:highlight>
            </a:endParaRPr>
          </a:p>
          <a:p>
            <a:pPr marL="0" indent="0">
              <a:spcBef>
                <a:spcPts val="0"/>
              </a:spcBef>
            </a:pPr>
            <a:r>
              <a:rPr lang="en-GB" sz="1400" dirty="0"/>
              <a:t>Variation was also seen between Local Authorities, with the highest prevalence reported in Luton and in Norfolk where 90.9% of people being treated for opiate misuse were smokers compared with 41.4% in Sutton. For those in treatment for alcohol misuse, smoking prevalence ranged from 17.6% in York to 63.6% in Southend-on-Sea.</a:t>
            </a:r>
          </a:p>
          <a:p>
            <a:pPr marL="0" indent="0">
              <a:spcBef>
                <a:spcPts val="0"/>
              </a:spcBef>
            </a:pPr>
            <a:endParaRPr lang="en-GB" sz="1400" dirty="0">
              <a:highlight>
                <a:srgbClr val="FFFF00"/>
              </a:highlight>
            </a:endParaRPr>
          </a:p>
          <a:p>
            <a:pPr marL="0" indent="0">
              <a:spcBef>
                <a:spcPts val="0"/>
              </a:spcBef>
            </a:pPr>
            <a:endParaRPr lang="en-GB" sz="1400" dirty="0">
              <a:highlight>
                <a:srgbClr val="FFFF00"/>
              </a:highlight>
            </a:endParaRPr>
          </a:p>
        </p:txBody>
      </p:sp>
      <p:sp>
        <p:nvSpPr>
          <p:cNvPr id="6" name="TextBox 5">
            <a:extLst>
              <a:ext uri="{FF2B5EF4-FFF2-40B4-BE49-F238E27FC236}">
                <a16:creationId xmlns:a16="http://schemas.microsoft.com/office/drawing/2014/main" id="{27B58447-5F4C-47D3-B5EB-9CE46BB0527E}"/>
              </a:ext>
            </a:extLst>
          </p:cNvPr>
          <p:cNvSpPr txBox="1"/>
          <p:nvPr/>
        </p:nvSpPr>
        <p:spPr>
          <a:xfrm>
            <a:off x="323528" y="5730232"/>
            <a:ext cx="8520049" cy="577081"/>
          </a:xfrm>
          <a:prstGeom prst="rect">
            <a:avLst/>
          </a:prstGeom>
          <a:noFill/>
        </p:spPr>
        <p:txBody>
          <a:bodyPr wrap="square" rtlCol="0">
            <a:spAutoFit/>
          </a:bodyPr>
          <a:lstStyle/>
          <a:p>
            <a:r>
              <a:rPr lang="en-GB" sz="1050" dirty="0"/>
              <a:t>3 </a:t>
            </a:r>
            <a:r>
              <a:rPr lang="en-GB" sz="1050" dirty="0">
                <a:hlinkClick r:id="rId3"/>
              </a:rPr>
              <a:t>https://www.gov.uk/government/statistics/substance-misuse-treatment-for-adults-statistics-2019-to-2020/adult-substance-misuse-treatment-statistics-2019-to-2020-report#smoking</a:t>
            </a:r>
            <a:endParaRPr lang="en-GB" sz="1050" dirty="0"/>
          </a:p>
          <a:p>
            <a:r>
              <a:rPr lang="en-GB" sz="1050" dirty="0"/>
              <a:t>Also see </a:t>
            </a:r>
            <a:r>
              <a:rPr lang="en-GB" sz="1050" dirty="0">
                <a:hlinkClick r:id="rId4"/>
              </a:rPr>
              <a:t>https://www.gov.uk/government/statistics/substance-misuse-treatment-in-secure-settings-2019-to-2020</a:t>
            </a:r>
            <a:r>
              <a:rPr lang="en-GB" sz="1050" dirty="0"/>
              <a:t> for further details</a:t>
            </a:r>
          </a:p>
        </p:txBody>
      </p:sp>
      <p:pic>
        <p:nvPicPr>
          <p:cNvPr id="9" name="Picture 8">
            <a:extLst>
              <a:ext uri="{FF2B5EF4-FFF2-40B4-BE49-F238E27FC236}">
                <a16:creationId xmlns:a16="http://schemas.microsoft.com/office/drawing/2014/main" id="{8E41FC1F-8954-4323-9916-247F78953FE5}"/>
              </a:ext>
            </a:extLst>
          </p:cNvPr>
          <p:cNvPicPr>
            <a:picLocks noChangeAspect="1"/>
          </p:cNvPicPr>
          <p:nvPr/>
        </p:nvPicPr>
        <p:blipFill>
          <a:blip r:embed="rId5"/>
          <a:stretch>
            <a:fillRect/>
          </a:stretch>
        </p:blipFill>
        <p:spPr>
          <a:xfrm>
            <a:off x="220480" y="2715965"/>
            <a:ext cx="4711820" cy="2880000"/>
          </a:xfrm>
          <a:prstGeom prst="rect">
            <a:avLst/>
          </a:prstGeom>
        </p:spPr>
      </p:pic>
    </p:spTree>
    <p:extLst>
      <p:ext uri="{BB962C8B-B14F-4D97-AF65-F5344CB8AC3E}">
        <p14:creationId xmlns:p14="http://schemas.microsoft.com/office/powerpoint/2010/main" val="573449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595952" cy="648072"/>
          </a:xfrm>
        </p:spPr>
        <p:txBody>
          <a:bodyPr>
            <a:normAutofit/>
          </a:bodyPr>
          <a:lstStyle/>
          <a:p>
            <a:r>
              <a:rPr lang="en-GB" sz="2800" spc="0" dirty="0"/>
              <a:t>Smoking related mortality</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pPr>
              <a:defRPr/>
            </a:pPr>
            <a:r>
              <a:rPr lang="en-US"/>
              <a:t>Local Tobacco Control Profiles</a:t>
            </a:r>
            <a:endParaRPr lang="en-US" dirty="0"/>
          </a:p>
        </p:txBody>
      </p:sp>
      <p:sp>
        <p:nvSpPr>
          <p:cNvPr id="3" name="TextBox 2"/>
          <p:cNvSpPr txBox="1"/>
          <p:nvPr/>
        </p:nvSpPr>
        <p:spPr>
          <a:xfrm>
            <a:off x="467545" y="965046"/>
            <a:ext cx="8280920" cy="1815882"/>
          </a:xfrm>
          <a:prstGeom prst="rect">
            <a:avLst/>
          </a:prstGeom>
          <a:noFill/>
        </p:spPr>
        <p:txBody>
          <a:bodyPr wrap="square" rtlCol="0">
            <a:spAutoFit/>
          </a:bodyPr>
          <a:lstStyle/>
          <a:p>
            <a:r>
              <a:rPr lang="en-GB" sz="1400" dirty="0"/>
              <a:t>Smoking attributable mortality was 202.2 per 100,000 population (age 35+) in England for 2017-19. Of this, 29.3 per 100,000 deaths were related to heart disease and 9 per 100,000 to stroke.</a:t>
            </a:r>
          </a:p>
          <a:p>
            <a:endParaRPr lang="en-GB" sz="1400" dirty="0"/>
          </a:p>
          <a:p>
            <a:r>
              <a:rPr lang="en-GB" sz="1400" dirty="0"/>
              <a:t>There is clear variation between local authorities, with smoking attributable mortality ranging from 419.7 per 100,000 in Kingston upon Hull to 103.4 per 100,000 in Harrow.</a:t>
            </a:r>
          </a:p>
          <a:p>
            <a:endParaRPr lang="en-GB" sz="1400" dirty="0"/>
          </a:p>
          <a:p>
            <a:r>
              <a:rPr lang="en-GB" sz="1400" dirty="0"/>
              <a:t>A high proportion of deaths related to chronic obstructive pulmonary disease (COPD), lung cancer and oral cancer are also caused by smoking.</a:t>
            </a:r>
            <a:endParaRPr lang="en-GB" sz="1400" dirty="0">
              <a:highlight>
                <a:srgbClr val="FFFF00"/>
              </a:highlight>
            </a:endParaRPr>
          </a:p>
        </p:txBody>
      </p:sp>
      <p:sp>
        <p:nvSpPr>
          <p:cNvPr id="6" name="Content Placeholder 5"/>
          <p:cNvSpPr>
            <a:spLocks noGrp="1"/>
          </p:cNvSpPr>
          <p:nvPr>
            <p:ph idx="1"/>
          </p:nvPr>
        </p:nvSpPr>
        <p:spPr>
          <a:xfrm>
            <a:off x="539552" y="2924944"/>
            <a:ext cx="3456384" cy="3227511"/>
          </a:xfrm>
        </p:spPr>
        <p:txBody>
          <a:bodyPr/>
          <a:lstStyle/>
          <a:p>
            <a:pPr marL="0" indent="0">
              <a:spcBef>
                <a:spcPts val="0"/>
              </a:spcBef>
            </a:pPr>
            <a:r>
              <a:rPr lang="en-GB" sz="1400" dirty="0"/>
              <a:t>There were 1,313 years of life lost per 100,000 due to smoking related illness in the period 2016-18 (age 35-74 years). There was a clear deprivation gradient, with 2,018 per 100,000 years of life lost in the most deprived compared with 899 per 100,000 in the least deprived.</a:t>
            </a:r>
          </a:p>
          <a:p>
            <a:pPr marL="0" indent="0">
              <a:spcBef>
                <a:spcPts val="0"/>
              </a:spcBef>
            </a:pPr>
            <a:endParaRPr lang="en-GB" sz="1400" dirty="0"/>
          </a:p>
          <a:p>
            <a:pPr marL="0" indent="0">
              <a:spcBef>
                <a:spcPts val="0"/>
              </a:spcBef>
            </a:pPr>
            <a:r>
              <a:rPr lang="en-GB" sz="1400" dirty="0"/>
              <a:t>Smoking is a risk factor for stillbirth and neonatal mortality, which in England in 2017-19 had rates of 4.0 per 1,000 live and stillbirths and 2.8 per 1,000 live births respectively.</a:t>
            </a:r>
          </a:p>
        </p:txBody>
      </p:sp>
      <p:pic>
        <p:nvPicPr>
          <p:cNvPr id="8" name="Picture 7">
            <a:extLst>
              <a:ext uri="{FF2B5EF4-FFF2-40B4-BE49-F238E27FC236}">
                <a16:creationId xmlns:a16="http://schemas.microsoft.com/office/drawing/2014/main" id="{97DEB1F7-2F2B-41D1-B3D2-D548799C5D35}"/>
              </a:ext>
            </a:extLst>
          </p:cNvPr>
          <p:cNvPicPr>
            <a:picLocks noChangeAspect="1"/>
          </p:cNvPicPr>
          <p:nvPr/>
        </p:nvPicPr>
        <p:blipFill>
          <a:blip r:embed="rId3"/>
          <a:stretch>
            <a:fillRect/>
          </a:stretch>
        </p:blipFill>
        <p:spPr>
          <a:xfrm>
            <a:off x="4139952" y="2780928"/>
            <a:ext cx="4877262" cy="2952328"/>
          </a:xfrm>
          <a:prstGeom prst="rect">
            <a:avLst/>
          </a:prstGeom>
        </p:spPr>
      </p:pic>
    </p:spTree>
    <p:extLst>
      <p:ext uri="{BB962C8B-B14F-4D97-AF65-F5344CB8AC3E}">
        <p14:creationId xmlns:p14="http://schemas.microsoft.com/office/powerpoint/2010/main" val="1261291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011" y="260648"/>
            <a:ext cx="5527141" cy="648072"/>
          </a:xfrm>
        </p:spPr>
        <p:txBody>
          <a:bodyPr>
            <a:normAutofit/>
          </a:bodyPr>
          <a:lstStyle/>
          <a:p>
            <a:r>
              <a:rPr lang="en-GB" sz="2800" spc="0" dirty="0"/>
              <a:t>Smoking related illness</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pPr>
              <a:defRPr/>
            </a:pPr>
            <a:r>
              <a:rPr lang="en-US"/>
              <a:t>Local Tobacco Control Profiles</a:t>
            </a:r>
            <a:endParaRPr lang="en-US" dirty="0"/>
          </a:p>
        </p:txBody>
      </p:sp>
      <p:sp>
        <p:nvSpPr>
          <p:cNvPr id="7" name="Content Placeholder 6"/>
          <p:cNvSpPr>
            <a:spLocks noGrp="1"/>
          </p:cNvSpPr>
          <p:nvPr>
            <p:ph idx="1"/>
          </p:nvPr>
        </p:nvSpPr>
        <p:spPr>
          <a:xfrm>
            <a:off x="107504" y="836712"/>
            <a:ext cx="8928992" cy="5315743"/>
          </a:xfrm>
        </p:spPr>
        <p:txBody>
          <a:bodyPr numCol="2" spcCol="180000"/>
          <a:lstStyle/>
          <a:p>
            <a:pPr>
              <a:spcBef>
                <a:spcPts val="0"/>
              </a:spcBef>
            </a:pPr>
            <a:endParaRPr lang="en-GB" dirty="0"/>
          </a:p>
          <a:p>
            <a:endParaRPr lang="en-GB" dirty="0"/>
          </a:p>
        </p:txBody>
      </p:sp>
      <p:sp>
        <p:nvSpPr>
          <p:cNvPr id="3" name="TextBox 2"/>
          <p:cNvSpPr txBox="1"/>
          <p:nvPr/>
        </p:nvSpPr>
        <p:spPr>
          <a:xfrm>
            <a:off x="323527" y="953427"/>
            <a:ext cx="4824537" cy="5139869"/>
          </a:xfrm>
          <a:prstGeom prst="rect">
            <a:avLst/>
          </a:prstGeom>
          <a:noFill/>
        </p:spPr>
        <p:txBody>
          <a:bodyPr wrap="square" rtlCol="0">
            <a:spAutoFit/>
          </a:bodyPr>
          <a:lstStyle/>
          <a:p>
            <a:pPr lvl="0"/>
            <a:r>
              <a:rPr lang="en-GB" sz="1400" dirty="0"/>
              <a:t>There were 1,398 smoking attributable hospital admissions per 100,000 population (age 35+) in 2019/20 in England. In upper tier local authorities rates varied from 516 per 100,000 in Wokingham to 3,071 per 100,000 in Blackpool. </a:t>
            </a:r>
          </a:p>
          <a:p>
            <a:pPr lvl="0"/>
            <a:endParaRPr lang="en-GB" sz="1400" dirty="0"/>
          </a:p>
          <a:p>
            <a:pPr lvl="0"/>
            <a:r>
              <a:rPr lang="en-GB" sz="1400" dirty="0"/>
              <a:t>The England rate of emergency admissions for COPD was 415 per 100,000, and for asthma in young people (under 19 years) was 161 per 100,000. Both indicators show that figures for males are significantly higher than females (422 compared to 413 per 100,000 for COPD and 183 compared to 137 per 100,000 for asthma).</a:t>
            </a:r>
          </a:p>
          <a:p>
            <a:pPr lvl="0"/>
            <a:endParaRPr lang="en-GB" sz="1400" dirty="0"/>
          </a:p>
          <a:p>
            <a:pPr lvl="0"/>
            <a:r>
              <a:rPr lang="en-GB" sz="1400" dirty="0"/>
              <a:t>Various cancers are highly associated with smoking and registration rates for 2016-18 in England there were 77.9 per 100,000 for lung cancer, 15.0 per 100,000 for oral cancer and 15.4 per 100,000 for oesophageal cancer.</a:t>
            </a:r>
          </a:p>
          <a:p>
            <a:pPr lvl="0"/>
            <a:endParaRPr lang="en-GB" sz="1400" dirty="0"/>
          </a:p>
          <a:p>
            <a:pPr lvl="0"/>
            <a:r>
              <a:rPr lang="en-GB" sz="1400" dirty="0"/>
              <a:t>Smoking in pregnancy can affect </a:t>
            </a:r>
            <a:r>
              <a:rPr lang="en-GB" sz="1400" dirty="0" err="1"/>
              <a:t>newborn</a:t>
            </a:r>
            <a:r>
              <a:rPr lang="en-GB" sz="1400" dirty="0"/>
              <a:t> babies. In England there were 81.2 premature births per 1,000 live births in 2016-18, and 2.9% of babies born in 2018 at term (37+weeks gestation) were low birth weight (under 2500g</a:t>
            </a:r>
            <a:r>
              <a:rPr lang="en-GB" sz="1600" dirty="0"/>
              <a:t>).</a:t>
            </a:r>
          </a:p>
          <a:p>
            <a:pPr lvl="0"/>
            <a:endParaRPr lang="en-GB" sz="1600" dirty="0"/>
          </a:p>
          <a:p>
            <a:pPr lvl="0"/>
            <a:endParaRPr lang="en-GB" sz="1600" dirty="0"/>
          </a:p>
        </p:txBody>
      </p:sp>
      <p:pic>
        <p:nvPicPr>
          <p:cNvPr id="9" name="Picture 8" descr="Map&#10;&#10;Description automatically generated">
            <a:extLst>
              <a:ext uri="{FF2B5EF4-FFF2-40B4-BE49-F238E27FC236}">
                <a16:creationId xmlns:a16="http://schemas.microsoft.com/office/drawing/2014/main" id="{F0275491-E39F-49CD-A0A3-57E9BEDC0A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1144" y="1"/>
            <a:ext cx="3096345" cy="4077072"/>
          </a:xfrm>
          <a:prstGeom prst="rect">
            <a:avLst/>
          </a:prstGeom>
        </p:spPr>
      </p:pic>
      <p:graphicFrame>
        <p:nvGraphicFramePr>
          <p:cNvPr id="12" name="Chart 11">
            <a:extLst>
              <a:ext uri="{FF2B5EF4-FFF2-40B4-BE49-F238E27FC236}">
                <a16:creationId xmlns:a16="http://schemas.microsoft.com/office/drawing/2014/main" id="{29ADA3F1-66A0-4632-ABE6-F85539A8E527}"/>
              </a:ext>
            </a:extLst>
          </p:cNvPr>
          <p:cNvGraphicFramePr>
            <a:graphicFrameLocks/>
          </p:cNvGraphicFramePr>
          <p:nvPr>
            <p:extLst>
              <p:ext uri="{D42A27DB-BD31-4B8C-83A1-F6EECF244321}">
                <p14:modId xmlns:p14="http://schemas.microsoft.com/office/powerpoint/2010/main" val="3222962977"/>
              </p:ext>
            </p:extLst>
          </p:nvPr>
        </p:nvGraphicFramePr>
        <p:xfrm>
          <a:off x="5153290" y="3946339"/>
          <a:ext cx="3726160" cy="22356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6505164"/>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2" ma:contentTypeDescription="Create a new document." ma:contentTypeScope="" ma:versionID="90abed70ebe52a91dc341b84b028ecb3">
  <xsd:schema xmlns:xsd="http://www.w3.org/2001/XMLSchema" xmlns:xs="http://www.w3.org/2001/XMLSchema" xmlns:p="http://schemas.microsoft.com/office/2006/metadata/properties" xmlns:ns1="http://schemas.microsoft.com/sharepoint/v3" targetNamespace="http://schemas.microsoft.com/office/2006/metadata/properties" ma:root="true" ma:fieldsID="814c3b335b53ce6b9a41890f168eae5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1BA55E-5A15-436E-A8C3-DCB566ECEBC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6D92F07B-CA65-4545-9761-5CBD70570C6C}">
  <ds:schemaRefs>
    <ds:schemaRef ds:uri="http://schemas.microsoft.com/sharepoint/v3/contenttype/forms"/>
  </ds:schemaRefs>
</ds:datastoreItem>
</file>

<file path=customXml/itemProps3.xml><?xml version="1.0" encoding="utf-8"?>
<ds:datastoreItem xmlns:ds="http://schemas.openxmlformats.org/officeDocument/2006/customXml" ds:itemID="{A73A3368-B182-4508-B0AD-8C48CC961B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11531</TotalTime>
  <Words>2136</Words>
  <Application>Microsoft Office PowerPoint</Application>
  <PresentationFormat>On-screen Show (4:3)</PresentationFormat>
  <Paragraphs>137</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Local Tobacco Control Profiles https://fingertips.phe.org.uk/profile/tobacco-control </vt:lpstr>
      <vt:lpstr>Key facts for England</vt:lpstr>
      <vt:lpstr>Smoking prevalence in adults</vt:lpstr>
      <vt:lpstr>Smoking prevalence in adults Inequalities in smoking prevalence: APS 2020</vt:lpstr>
      <vt:lpstr>Smoking prevalence in adults Pregnancy and mental health</vt:lpstr>
      <vt:lpstr>Smoking prevalence in young people</vt:lpstr>
      <vt:lpstr>Smoking prevalence in adults admitted to treatment for substance misuse (NDTMS)</vt:lpstr>
      <vt:lpstr>Smoking related mortality</vt:lpstr>
      <vt:lpstr>Smoking related illness</vt:lpstr>
      <vt:lpstr>Impact of smoking</vt:lpstr>
      <vt:lpstr>Smoking quitters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LTCP slideset March 2019</dc:title>
  <dc:creator>PHE</dc:creator>
  <cp:lastModifiedBy>Mike Jecks</cp:lastModifiedBy>
  <cp:revision>501</cp:revision>
  <cp:lastPrinted>2017-06-02T10:10:55Z</cp:lastPrinted>
  <dcterms:created xsi:type="dcterms:W3CDTF">2012-10-10T09:02:29Z</dcterms:created>
  <dcterms:modified xsi:type="dcterms:W3CDTF">2021-12-06T15:58:35Z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